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7"/>
  </p:notesMasterIdLst>
  <p:sldIdLst>
    <p:sldId id="256" r:id="rId5"/>
    <p:sldId id="278" r:id="rId6"/>
    <p:sldId id="264" r:id="rId7"/>
    <p:sldId id="265" r:id="rId8"/>
    <p:sldId id="276" r:id="rId9"/>
    <p:sldId id="262" r:id="rId10"/>
    <p:sldId id="275" r:id="rId11"/>
    <p:sldId id="257" r:id="rId12"/>
    <p:sldId id="261" r:id="rId13"/>
    <p:sldId id="258" r:id="rId14"/>
    <p:sldId id="277" r:id="rId15"/>
    <p:sldId id="259" r:id="rId16"/>
    <p:sldId id="301" r:id="rId17"/>
    <p:sldId id="260" r:id="rId18"/>
    <p:sldId id="266" r:id="rId19"/>
    <p:sldId id="268" r:id="rId20"/>
    <p:sldId id="269" r:id="rId21"/>
    <p:sldId id="270" r:id="rId22"/>
    <p:sldId id="271" r:id="rId23"/>
    <p:sldId id="272" r:id="rId24"/>
    <p:sldId id="273" r:id="rId25"/>
    <p:sldId id="274" r:id="rId26"/>
  </p:sldIdLst>
  <p:sldSz cx="12192000" cy="6858000"/>
  <p:notesSz cx="6858000" cy="272415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65738B-0474-E697-9691-CA6E2E851378}" v="1123" dt="2019-10-29T05:23:11.526"/>
    <p1510:client id="{CD3FAB2A-DE87-4B6A-90ED-B844ED1CC62C}" v="228" dt="2019-10-29T09:09:48.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0961" autoAdjust="0"/>
  </p:normalViewPr>
  <p:slideViewPr>
    <p:cSldViewPr snapToGrid="0">
      <p:cViewPr varScale="1">
        <p:scale>
          <a:sx n="70" d="100"/>
          <a:sy n="70" d="100"/>
        </p:scale>
        <p:origin x="211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A6A53-57A4-4BE3-A597-EFC417A3C7F0}" type="datetimeFigureOut">
              <a:rPr lang="fr-FR" smtClean="0"/>
              <a:t>07/05/2025</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8971F-003F-4E18-B170-EE21D37F6D10}" type="slidenum">
              <a:rPr lang="fr-FR" smtClean="0"/>
              <a:t>‹N°›</a:t>
            </a:fld>
            <a:endParaRPr lang="fr-FR"/>
          </a:p>
        </p:txBody>
      </p:sp>
    </p:spTree>
    <p:extLst>
      <p:ext uri="{BB962C8B-B14F-4D97-AF65-F5344CB8AC3E}">
        <p14:creationId xmlns:p14="http://schemas.microsoft.com/office/powerpoint/2010/main" val="801582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fr-FR" b="1" dirty="0"/>
              <a:t>5m | 0m -&gt; 5m</a:t>
            </a:r>
          </a:p>
          <a:p>
            <a:pPr>
              <a:buNone/>
            </a:pPr>
            <a:r>
              <a:rPr lang="fr-FR" dirty="0"/>
              <a:t>Bienvenue dans ce jeu sur la qualité intégrée.</a:t>
            </a:r>
          </a:p>
          <a:p>
            <a:pPr>
              <a:buNone/>
            </a:pPr>
            <a:r>
              <a:rPr lang="fr-FR" dirty="0"/>
              <a:t>L’objectif de ce jeu est de vous faire ressentir les effets de la qualité intégrée sur le flux de valeur.</a:t>
            </a:r>
          </a:p>
          <a:p>
            <a:pPr>
              <a:buNone/>
            </a:pPr>
            <a:endParaRPr lang="fr-FR" dirty="0"/>
          </a:p>
          <a:p>
            <a:pPr>
              <a:buNone/>
            </a:pPr>
            <a:r>
              <a:rPr lang="fr-FR" b="1" dirty="0"/>
              <a:t>Objectif du jeu</a:t>
            </a:r>
          </a:p>
          <a:p>
            <a:pPr>
              <a:buNone/>
            </a:pPr>
            <a:endParaRPr lang="fr-FR" b="1" dirty="0"/>
          </a:p>
          <a:p>
            <a:r>
              <a:rPr lang="fr-FR" dirty="0"/>
              <a:t>Tirer le plus de fonctionnalités possibles de l’idée jusqu’à la production.</a:t>
            </a:r>
            <a:br>
              <a:rPr lang="fr-FR" dirty="0"/>
            </a:br>
            <a:r>
              <a:rPr lang="fr-FR" dirty="0"/>
              <a:t>Découvrez l’augmentation de la livraison de valeur à mesure que nous ajoutons plus de qualité intégrée à notre processus de développement logiciel.</a:t>
            </a:r>
          </a:p>
        </p:txBody>
      </p:sp>
      <p:sp>
        <p:nvSpPr>
          <p:cNvPr id="4" name="Slide Number Placeholder 3"/>
          <p:cNvSpPr>
            <a:spLocks noGrp="1"/>
          </p:cNvSpPr>
          <p:nvPr>
            <p:ph type="sldNum" sz="quarter" idx="5"/>
          </p:nvPr>
        </p:nvSpPr>
        <p:spPr/>
        <p:txBody>
          <a:bodyPr/>
          <a:lstStyle/>
          <a:p>
            <a:fld id="{2FC8971F-003F-4E18-B170-EE21D37F6D10}" type="slidenum">
              <a:rPr lang="fr-FR" smtClean="0"/>
              <a:t>1</a:t>
            </a:fld>
            <a:endParaRPr lang="fr-FR"/>
          </a:p>
        </p:txBody>
      </p:sp>
    </p:spTree>
    <p:extLst>
      <p:ext uri="{BB962C8B-B14F-4D97-AF65-F5344CB8AC3E}">
        <p14:creationId xmlns:p14="http://schemas.microsoft.com/office/powerpoint/2010/main" val="3397839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20m | 50m -&gt; 1h10</a:t>
            </a:r>
          </a:p>
          <a:p>
            <a:r>
              <a:rPr lang="en-US" dirty="0"/>
              <a:t>----</a:t>
            </a:r>
            <a:endParaRPr lang="fr-FR" dirty="0"/>
          </a:p>
          <a:p>
            <a:endParaRPr lang="en-US" dirty="0"/>
          </a:p>
          <a:p>
            <a:pPr>
              <a:buNone/>
            </a:pPr>
            <a:r>
              <a:rPr lang="fr-FR" dirty="0"/>
              <a:t>Vous avez maintenant des tickets rouges (d'amélioration) que vous pouvez utiliser pour maîtriser de nouvelles compétences.</a:t>
            </a:r>
          </a:p>
          <a:p>
            <a:pPr>
              <a:buNone/>
            </a:pPr>
            <a:endParaRPr lang="fr-FR" dirty="0"/>
          </a:p>
          <a:p>
            <a:pPr>
              <a:buNone/>
            </a:pPr>
            <a:r>
              <a:rPr lang="fr-FR" dirty="0"/>
              <a:t>Ouvrons ensemble la pochette « Niveau 2 » :</a:t>
            </a:r>
          </a:p>
          <a:p>
            <a:pPr>
              <a:buFont typeface="Arial" panose="020B0604020202020204" pitchFamily="34" charset="0"/>
              <a:buChar char="•"/>
            </a:pPr>
            <a:r>
              <a:rPr lang="fr-FR" dirty="0"/>
              <a:t>Il y a des tickets rouges (d'amélioration) que vous utiliserez pour suivre vos progrès dans la maîtrise de nouvelles meilleures pratiques.</a:t>
            </a:r>
          </a:p>
          <a:p>
            <a:pPr>
              <a:buFont typeface="Arial" panose="020B0604020202020204" pitchFamily="34" charset="0"/>
              <a:buChar char="•"/>
            </a:pPr>
            <a:r>
              <a:rPr lang="fr-FR" dirty="0"/>
              <a:t>Il y a la carte de référence « Comment maîtriser de nouvelles meilleures pratiques ». Elle indique que vous devrez faire passer un ticket rouge du </a:t>
            </a:r>
            <a:r>
              <a:rPr lang="fr-FR" dirty="0" err="1"/>
              <a:t>funnel</a:t>
            </a:r>
            <a:r>
              <a:rPr lang="fr-FR" dirty="0"/>
              <a:t> à la production pour maîtriser une nouvelle meilleure pratique.</a:t>
            </a:r>
          </a:p>
          <a:p>
            <a:pPr>
              <a:buFont typeface="Arial" panose="020B0604020202020204" pitchFamily="34" charset="0"/>
              <a:buChar char="•"/>
            </a:pPr>
            <a:r>
              <a:rPr lang="fr-FR" dirty="0"/>
              <a:t>Discutez jusqu'à ce que vous parveniez à un accord sur la compétence dans laquelle vous souhaitez investir.</a:t>
            </a:r>
          </a:p>
          <a:p>
            <a:pPr>
              <a:buFont typeface="Arial" panose="020B0604020202020204" pitchFamily="34" charset="0"/>
              <a:buChar char="•"/>
            </a:pPr>
            <a:r>
              <a:rPr lang="fr-FR" dirty="0"/>
              <a:t>Lorsque le ticket d'amélioration atteint la production, faites une pause et lisez à haute voix la documentation de la meilleure pratique.</a:t>
            </a:r>
          </a:p>
          <a:p>
            <a:pPr>
              <a:buFont typeface="Arial" panose="020B0604020202020204" pitchFamily="34" charset="0"/>
              <a:buChar char="•"/>
            </a:pPr>
            <a:endParaRPr lang="fr-FR" dirty="0"/>
          </a:p>
          <a:p>
            <a:r>
              <a:rPr lang="fr-FR" b="1" dirty="0"/>
              <a:t>Règle supplémentaire :</a:t>
            </a:r>
            <a:br>
              <a:rPr lang="fr-FR" dirty="0"/>
            </a:br>
            <a:r>
              <a:rPr lang="fr-FR" dirty="0"/>
              <a:t>Commencez une amélioration toutes les 5 minutes.</a:t>
            </a:r>
          </a:p>
        </p:txBody>
      </p:sp>
      <p:sp>
        <p:nvSpPr>
          <p:cNvPr id="4" name="Espace réservé du numéro de diapositive 3"/>
          <p:cNvSpPr>
            <a:spLocks noGrp="1"/>
          </p:cNvSpPr>
          <p:nvPr>
            <p:ph type="sldNum" sz="quarter" idx="5"/>
          </p:nvPr>
        </p:nvSpPr>
        <p:spPr/>
        <p:txBody>
          <a:bodyPr/>
          <a:lstStyle/>
          <a:p>
            <a:fld id="{2FC8971F-003F-4E18-B170-EE21D37F6D10}" type="slidenum">
              <a:rPr lang="fr-FR" smtClean="0"/>
              <a:t>11</a:t>
            </a:fld>
            <a:endParaRPr lang="fr-FR"/>
          </a:p>
        </p:txBody>
      </p:sp>
    </p:spTree>
    <p:extLst>
      <p:ext uri="{BB962C8B-B14F-4D97-AF65-F5344CB8AC3E}">
        <p14:creationId xmlns:p14="http://schemas.microsoft.com/office/powerpoint/2010/main" val="158531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10m | 1h10 -&gt; 1h20</a:t>
            </a:r>
            <a:endParaRPr lang="fr-FR" dirty="0"/>
          </a:p>
          <a:p>
            <a:r>
              <a:rPr lang="fr-FR" dirty="0">
                <a:cs typeface="Calibri"/>
              </a:rPr>
              <a:t>----</a:t>
            </a:r>
          </a:p>
        </p:txBody>
      </p:sp>
      <p:sp>
        <p:nvSpPr>
          <p:cNvPr id="4" name="Slide Number Placeholder 3"/>
          <p:cNvSpPr>
            <a:spLocks noGrp="1"/>
          </p:cNvSpPr>
          <p:nvPr>
            <p:ph type="sldNum" sz="quarter" idx="5"/>
          </p:nvPr>
        </p:nvSpPr>
        <p:spPr/>
        <p:txBody>
          <a:bodyPr/>
          <a:lstStyle/>
          <a:p>
            <a:fld id="{2FC8971F-003F-4E18-B170-EE21D37F6D10}" type="slidenum">
              <a:rPr lang="fr-FR" smtClean="0"/>
              <a:t>12</a:t>
            </a:fld>
            <a:endParaRPr lang="fr-FR"/>
          </a:p>
        </p:txBody>
      </p:sp>
    </p:spTree>
    <p:extLst>
      <p:ext uri="{BB962C8B-B14F-4D97-AF65-F5344CB8AC3E}">
        <p14:creationId xmlns:p14="http://schemas.microsoft.com/office/powerpoint/2010/main" val="971098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96e16e112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96e16e112_1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596e16e112_1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13</a:t>
            </a:fld>
            <a:endParaRPr/>
          </a:p>
        </p:txBody>
      </p:sp>
    </p:spTree>
    <p:extLst>
      <p:ext uri="{BB962C8B-B14F-4D97-AF65-F5344CB8AC3E}">
        <p14:creationId xmlns:p14="http://schemas.microsoft.com/office/powerpoint/2010/main" val="1633953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-&gt; 50m</a:t>
            </a:r>
            <a:endParaRPr lang="fr-FR"/>
          </a:p>
        </p:txBody>
      </p:sp>
      <p:sp>
        <p:nvSpPr>
          <p:cNvPr id="4" name="Slide Number Placeholder 3"/>
          <p:cNvSpPr>
            <a:spLocks noGrp="1"/>
          </p:cNvSpPr>
          <p:nvPr>
            <p:ph type="sldNum" sz="quarter" idx="5"/>
          </p:nvPr>
        </p:nvSpPr>
        <p:spPr/>
        <p:txBody>
          <a:bodyPr/>
          <a:lstStyle/>
          <a:p>
            <a:fld id="{2FC8971F-003F-4E18-B170-EE21D37F6D10}" type="slidenum">
              <a:rPr lang="fr-FR" smtClean="0"/>
              <a:t>14</a:t>
            </a:fld>
            <a:endParaRPr lang="fr-FR"/>
          </a:p>
        </p:txBody>
      </p:sp>
    </p:spTree>
    <p:extLst>
      <p:ext uri="{BB962C8B-B14F-4D97-AF65-F5344CB8AC3E}">
        <p14:creationId xmlns:p14="http://schemas.microsoft.com/office/powerpoint/2010/main" val="2155888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731599c4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3731599c45_0_12:notes"/>
          <p:cNvSpPr txBox="1">
            <a:spLocks noGrp="1"/>
          </p:cNvSpPr>
          <p:nvPr>
            <p:ph type="body" idx="1"/>
          </p:nvPr>
        </p:nvSpPr>
        <p:spPr>
          <a:xfrm>
            <a:off x="685801" y="4400550"/>
            <a:ext cx="5486400" cy="3600300"/>
          </a:xfrm>
          <a:prstGeom prst="rect">
            <a:avLst/>
          </a:prstGeom>
          <a:noFill/>
          <a:ln>
            <a:noFill/>
          </a:ln>
        </p:spPr>
        <p:txBody>
          <a:bodyPr spcFirstLastPara="1" wrap="square" lIns="91325" tIns="45675" rIns="91325" bIns="4567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1 - I don’t know if many of you know Murex, so let me introduce us in one slide.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2 – </a:t>
            </a:r>
            <a:r>
              <a:rPr lang="fr" sz="1200">
                <a:solidFill>
                  <a:schemeClr val="dk1"/>
                </a:solidFill>
                <a:latin typeface="Calibri"/>
                <a:ea typeface="Calibri"/>
                <a:cs typeface="Calibri"/>
                <a:sym typeface="Calibri"/>
              </a:rPr>
              <a:t>We are</a:t>
            </a:r>
            <a:r>
              <a:rPr lang="fr" sz="1200" b="0" i="0" u="none" strike="noStrike" cap="none">
                <a:solidFill>
                  <a:schemeClr val="dk1"/>
                </a:solidFill>
                <a:latin typeface="Calibri"/>
                <a:ea typeface="Calibri"/>
                <a:cs typeface="Calibri"/>
                <a:sym typeface="Calibri"/>
              </a:rPr>
              <a:t> 500 developers  in a company of 2000 passionate people.</a:t>
            </a:r>
            <a:br>
              <a:rPr lang="fr"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3 – We work across 17 offices around the world…</a:t>
            </a:r>
            <a:br>
              <a:rPr lang="fr"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4 + 5 – We develop Software for Capital Markets which means that we create and improve code for hundreds of Financial Institutions across the world.  We  also have teams who implement and support the software.  (As a developer at Murex, I work on areas such as … (</a:t>
            </a:r>
            <a:r>
              <a:rPr lang="fr" sz="1200" b="0" i="1" u="none" strike="noStrike" cap="none">
                <a:solidFill>
                  <a:schemeClr val="dk1"/>
                </a:solidFill>
                <a:latin typeface="Calibri"/>
                <a:ea typeface="Calibri"/>
                <a:cs typeface="Calibri"/>
                <a:sym typeface="Calibri"/>
              </a:rPr>
              <a:t>domaine modeling – estimating value – risk – dashboarding – integration)</a:t>
            </a:r>
            <a:r>
              <a:rPr lang="fr"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6 – Because we love sharing our passion, </a:t>
            </a:r>
            <a:r>
              <a:rPr lang="fr" sz="1200">
                <a:solidFill>
                  <a:schemeClr val="dk1"/>
                </a:solidFill>
                <a:latin typeface="Calibri"/>
                <a:ea typeface="Calibri"/>
                <a:cs typeface="Calibri"/>
                <a:sym typeface="Calibri"/>
              </a:rPr>
              <a:t> Murex is active in the meetup and dev community scene</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7  – To not miss our next community event such as Meet-ups or Coding Games , follow us on Social Media. Of course don’t hesitate to tweet about this meet-up tonight, use the tag « @Work_at_Murex » and we will re-tweet!</a:t>
            </a:r>
            <a:endParaRPr/>
          </a:p>
        </p:txBody>
      </p:sp>
      <p:sp>
        <p:nvSpPr>
          <p:cNvPr id="320" name="Google Shape;320;g3731599c45_0_12:notes"/>
          <p:cNvSpPr txBox="1">
            <a:spLocks noGrp="1"/>
          </p:cNvSpPr>
          <p:nvPr>
            <p:ph type="sldNum" idx="12"/>
          </p:nvPr>
        </p:nvSpPr>
        <p:spPr>
          <a:xfrm>
            <a:off x="3884621" y="8685213"/>
            <a:ext cx="2971800" cy="459000"/>
          </a:xfrm>
          <a:prstGeom prst="rect">
            <a:avLst/>
          </a:prstGeom>
          <a:noFill/>
          <a:ln>
            <a:noFill/>
          </a:ln>
        </p:spPr>
        <p:txBody>
          <a:bodyPr spcFirstLastPara="1" wrap="square" lIns="91325" tIns="45675" rIns="91325" bIns="45675" anchor="b" anchorCtr="0">
            <a:noAutofit/>
          </a:bodyPr>
          <a:lstStyle/>
          <a:p>
            <a:pPr marL="0" marR="0" lvl="0" indent="0" algn="r" rtl="0">
              <a:spcBef>
                <a:spcPts val="0"/>
              </a:spcBef>
              <a:spcAft>
                <a:spcPts val="0"/>
              </a:spcAft>
              <a:buNone/>
            </a:pPr>
            <a:fld id="{00000000-1234-1234-1234-123412341234}" type="slidenum">
              <a:rPr lang="fr"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6653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5m | 5m -&gt; 10m</a:t>
            </a:r>
          </a:p>
          <a:p>
            <a:r>
              <a:rPr lang="en-US" dirty="0"/>
              <a:t>----</a:t>
            </a:r>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2FC8971F-003F-4E18-B170-EE21D37F6D10}" type="slidenum">
              <a:rPr lang="fr-FR" smtClean="0"/>
              <a:t>3</a:t>
            </a:fld>
            <a:endParaRPr lang="fr-FR"/>
          </a:p>
        </p:txBody>
      </p:sp>
    </p:spTree>
    <p:extLst>
      <p:ext uri="{BB962C8B-B14F-4D97-AF65-F5344CB8AC3E}">
        <p14:creationId xmlns:p14="http://schemas.microsoft.com/office/powerpoint/2010/main" val="3779152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 | 10m -&gt; 12m</a:t>
            </a:r>
          </a:p>
          <a:p>
            <a:r>
              <a:rPr lang="en-US" dirty="0"/>
              <a:t>----</a:t>
            </a:r>
            <a:endParaRPr lang="en-US" dirty="0">
              <a:cs typeface="Calibri"/>
            </a:endParaRPr>
          </a:p>
          <a:p>
            <a:endParaRPr lang="fr-FR" b="1" i="1" dirty="0">
              <a:cs typeface="Calibri"/>
            </a:endParaRPr>
          </a:p>
          <a:p>
            <a:endParaRPr lang="fr-FR" b="1" i="1" dirty="0"/>
          </a:p>
          <a:p>
            <a:r>
              <a:rPr lang="fr-FR" sz="1200" b="1" i="1" kern="1200" dirty="0">
                <a:solidFill>
                  <a:schemeClr val="tx1"/>
                </a:solidFill>
                <a:effectLst/>
                <a:latin typeface="+mn-lt"/>
                <a:ea typeface="+mn-ea"/>
                <a:cs typeface="+mn-cs"/>
              </a:rPr>
              <a:t>### </a:t>
            </a:r>
            <a:r>
              <a:rPr lang="fr-FR" sz="1200" b="1" i="1" kern="1200" dirty="0" err="1">
                <a:solidFill>
                  <a:schemeClr val="tx1"/>
                </a:solidFill>
                <a:effectLst/>
                <a:latin typeface="+mn-lt"/>
                <a:ea typeface="+mn-ea"/>
                <a:cs typeface="+mn-cs"/>
              </a:rPr>
              <a:t>Built-in</a:t>
            </a:r>
            <a:r>
              <a:rPr lang="fr-FR" sz="1200" b="1" i="1" kern="1200" dirty="0">
                <a:solidFill>
                  <a:schemeClr val="tx1"/>
                </a:solidFill>
                <a:effectLst/>
                <a:latin typeface="+mn-lt"/>
                <a:ea typeface="+mn-ea"/>
                <a:cs typeface="+mn-cs"/>
              </a:rPr>
              <a:t> </a:t>
            </a:r>
            <a:r>
              <a:rPr lang="fr-FR" sz="1200" b="1" i="1" kern="1200" dirty="0" err="1">
                <a:solidFill>
                  <a:schemeClr val="tx1"/>
                </a:solidFill>
                <a:effectLst/>
                <a:latin typeface="+mn-lt"/>
                <a:ea typeface="+mn-ea"/>
                <a:cs typeface="+mn-cs"/>
              </a:rPr>
              <a:t>quality</a:t>
            </a:r>
            <a:r>
              <a:rPr lang="fr-FR" sz="1200" b="1" i="1" kern="1200" dirty="0">
                <a:solidFill>
                  <a:schemeClr val="tx1"/>
                </a:solidFill>
                <a:effectLst/>
                <a:latin typeface="+mn-lt"/>
                <a:ea typeface="+mn-ea"/>
                <a:cs typeface="+mn-cs"/>
              </a:rPr>
              <a:t> </a:t>
            </a:r>
            <a:r>
              <a:rPr lang="fr-FR" sz="1200" b="1" i="1" kern="1200" dirty="0" err="1">
                <a:solidFill>
                  <a:schemeClr val="tx1"/>
                </a:solidFill>
                <a:effectLst/>
                <a:latin typeface="+mn-lt"/>
                <a:ea typeface="+mn-ea"/>
                <a:cs typeface="+mn-cs"/>
              </a:rPr>
              <a:t>Presentation</a:t>
            </a:r>
            <a:endParaRPr lang="en-US" dirty="0">
              <a:cs typeface="Calibri"/>
            </a:endParaRPr>
          </a:p>
          <a:p>
            <a:endParaRPr lang="en-US" dirty="0"/>
          </a:p>
          <a:p>
            <a:pPr>
              <a:buNone/>
            </a:pPr>
            <a:r>
              <a:rPr lang="fr-FR" dirty="0"/>
              <a:t>Voici l’idée clé derrière la qualité intégrée : plus une erreur est commise tôt dans le processus de livraison, plus elle générera de gaspillage jusqu’à ce que la fonctionnalité satisfasse le client. Plus nous corrigeons une erreur tôt, mieux c’est !</a:t>
            </a:r>
          </a:p>
          <a:p>
            <a:pPr>
              <a:buNone/>
            </a:pPr>
            <a:r>
              <a:rPr lang="fr-FR" dirty="0"/>
              <a:t>Par exemple :</a:t>
            </a:r>
          </a:p>
          <a:p>
            <a:pPr>
              <a:buFont typeface="Arial" panose="020B0604020202020204" pitchFamily="34" charset="0"/>
              <a:buChar char="•"/>
            </a:pPr>
            <a:r>
              <a:rPr lang="fr-FR" dirty="0"/>
              <a:t>Si vous concevez le mauvais produit, alors la conception, le code, les tests… en fait </a:t>
            </a:r>
            <a:r>
              <a:rPr lang="fr-FR" i="1" dirty="0"/>
              <a:t>tout</a:t>
            </a:r>
            <a:r>
              <a:rPr lang="fr-FR" dirty="0"/>
              <a:t> le travail effectué sur ce produit sera gaspillé</a:t>
            </a:r>
          </a:p>
          <a:p>
            <a:pPr>
              <a:buFont typeface="Arial" panose="020B0604020202020204" pitchFamily="34" charset="0"/>
              <a:buChar char="•"/>
            </a:pPr>
            <a:r>
              <a:rPr lang="fr-FR" dirty="0"/>
              <a:t>Si un développeur laisse un bug dans son implémentation d’une fonctionnalité, cela limitera le gaspillage aux tests, au support et à la reprise</a:t>
            </a:r>
          </a:p>
          <a:p>
            <a:pPr>
              <a:buFont typeface="Arial" panose="020B0604020202020204" pitchFamily="34" charset="0"/>
              <a:buChar char="•"/>
            </a:pPr>
            <a:r>
              <a:rPr lang="fr-FR" dirty="0"/>
              <a:t>À l’inverse, si une erreur se trouve dans la configuration de livraison, elle pourra généralement être corrigée à très faible coût</a:t>
            </a:r>
          </a:p>
        </p:txBody>
      </p:sp>
      <p:sp>
        <p:nvSpPr>
          <p:cNvPr id="4" name="Slide Number Placeholder 3"/>
          <p:cNvSpPr>
            <a:spLocks noGrp="1"/>
          </p:cNvSpPr>
          <p:nvPr>
            <p:ph type="sldNum" sz="quarter" idx="5"/>
          </p:nvPr>
        </p:nvSpPr>
        <p:spPr/>
        <p:txBody>
          <a:bodyPr/>
          <a:lstStyle/>
          <a:p>
            <a:fld id="{2FC8971F-003F-4E18-B170-EE21D37F6D10}" type="slidenum">
              <a:rPr lang="fr-FR" smtClean="0"/>
              <a:t>5</a:t>
            </a:fld>
            <a:endParaRPr lang="fr-FR"/>
          </a:p>
        </p:txBody>
      </p:sp>
    </p:spTree>
    <p:extLst>
      <p:ext uri="{BB962C8B-B14F-4D97-AF65-F5344CB8AC3E}">
        <p14:creationId xmlns:p14="http://schemas.microsoft.com/office/powerpoint/2010/main" val="3185705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fr-FR" dirty="0" err="1"/>
              <a:t>built-in</a:t>
            </a:r>
            <a:r>
              <a:rPr lang="fr-FR" dirty="0"/>
              <a:t> </a:t>
            </a:r>
            <a:r>
              <a:rPr lang="fr-FR" dirty="0" err="1"/>
              <a:t>quality</a:t>
            </a:r>
            <a:r>
              <a:rPr lang="fr-FR" dirty="0"/>
              <a:t> est un ensemble de pratiques et de principes qui permettent d’éviter les erreurs dès le départ, plutôt que d’essayer de les corriger plus tard.</a:t>
            </a:r>
          </a:p>
          <a:p>
            <a:pPr>
              <a:buNone/>
            </a:pPr>
            <a:endParaRPr lang="fr-FR" dirty="0"/>
          </a:p>
          <a:p>
            <a:pPr>
              <a:buNone/>
            </a:pPr>
            <a:r>
              <a:rPr lang="fr-FR" dirty="0"/>
              <a:t>Pouvez-vous donner des exemples de pratiques ?</a:t>
            </a:r>
          </a:p>
          <a:p>
            <a:pPr>
              <a:buNone/>
            </a:pPr>
            <a:endParaRPr lang="fr-FR" dirty="0"/>
          </a:p>
          <a:p>
            <a:pPr>
              <a:buNone/>
            </a:pPr>
            <a:r>
              <a:rPr lang="fr-FR" dirty="0"/>
              <a:t>Les pratiques typiques de qualité intégrée incluent :</a:t>
            </a:r>
          </a:p>
          <a:p>
            <a:pPr>
              <a:buNone/>
            </a:pPr>
            <a:endParaRPr lang="fr-FR" dirty="0"/>
          </a:p>
          <a:p>
            <a:pPr>
              <a:buFont typeface="Arial" panose="020B0604020202020204" pitchFamily="34" charset="0"/>
              <a:buChar char="•"/>
            </a:pPr>
            <a:r>
              <a:rPr lang="fr-FR" dirty="0"/>
              <a:t>Test Driven </a:t>
            </a:r>
            <a:r>
              <a:rPr lang="fr-FR" dirty="0" err="1"/>
              <a:t>Development</a:t>
            </a:r>
            <a:r>
              <a:rPr lang="fr-FR" dirty="0"/>
              <a:t> (développement dirigé par les tests)</a:t>
            </a:r>
          </a:p>
          <a:p>
            <a:pPr>
              <a:buFont typeface="Arial" panose="020B0604020202020204" pitchFamily="34" charset="0"/>
              <a:buChar char="•"/>
            </a:pPr>
            <a:r>
              <a:rPr lang="fr-FR" dirty="0" err="1"/>
              <a:t>Behaviour</a:t>
            </a:r>
            <a:r>
              <a:rPr lang="fr-FR" dirty="0"/>
              <a:t> Driven </a:t>
            </a:r>
            <a:r>
              <a:rPr lang="fr-FR" dirty="0" err="1"/>
              <a:t>Development</a:t>
            </a:r>
            <a:r>
              <a:rPr lang="fr-FR" dirty="0"/>
              <a:t> (développement dirigé par le comportement)</a:t>
            </a:r>
          </a:p>
          <a:p>
            <a:pPr>
              <a:buFont typeface="Arial" panose="020B0604020202020204" pitchFamily="34" charset="0"/>
              <a:buChar char="•"/>
            </a:pPr>
            <a:r>
              <a:rPr lang="fr-FR" dirty="0"/>
              <a:t>Intégration continue</a:t>
            </a:r>
          </a:p>
          <a:p>
            <a:pPr>
              <a:buFont typeface="Arial" panose="020B0604020202020204" pitchFamily="34" charset="0"/>
              <a:buChar char="•"/>
            </a:pPr>
            <a:r>
              <a:rPr lang="fr-FR" dirty="0"/>
              <a:t>DevOps</a:t>
            </a:r>
          </a:p>
          <a:p>
            <a:pPr>
              <a:buFont typeface="Arial" panose="020B0604020202020204" pitchFamily="34" charset="0"/>
              <a:buChar char="•"/>
            </a:pPr>
            <a:r>
              <a:rPr lang="fr-FR" dirty="0"/>
              <a:t>Walking Skeleton (squelette fonctionnel minimal)</a:t>
            </a:r>
          </a:p>
          <a:p>
            <a:pPr>
              <a:buFont typeface="Arial" panose="020B0604020202020204" pitchFamily="34" charset="0"/>
              <a:buChar char="•"/>
            </a:pPr>
            <a:r>
              <a:rPr lang="fr-FR" dirty="0"/>
              <a:t>Lean Startup</a:t>
            </a:r>
          </a:p>
          <a:p>
            <a:pPr>
              <a:buFont typeface="Arial" panose="020B0604020202020204" pitchFamily="34" charset="0"/>
              <a:buChar char="•"/>
            </a:pPr>
            <a:endParaRPr lang="fr-FR" dirty="0"/>
          </a:p>
          <a:p>
            <a:r>
              <a:rPr lang="fr-FR" dirty="0"/>
              <a:t>Nous voulons illustrer cela à travers un jeu. Nous verrons comment la maîtrise de ces techniques augmente la cadence à laquelle nous pouvons livrer de la valeur.</a:t>
            </a:r>
          </a:p>
        </p:txBody>
      </p:sp>
      <p:sp>
        <p:nvSpPr>
          <p:cNvPr id="4" name="Slide Number Placeholder 3"/>
          <p:cNvSpPr>
            <a:spLocks noGrp="1"/>
          </p:cNvSpPr>
          <p:nvPr>
            <p:ph type="sldNum" sz="quarter" idx="5"/>
          </p:nvPr>
        </p:nvSpPr>
        <p:spPr/>
        <p:txBody>
          <a:bodyPr/>
          <a:lstStyle/>
          <a:p>
            <a:fld id="{2FC8971F-003F-4E18-B170-EE21D37F6D10}" type="slidenum">
              <a:rPr lang="fr-FR" smtClean="0"/>
              <a:t>6</a:t>
            </a:fld>
            <a:endParaRPr lang="fr-FR"/>
          </a:p>
        </p:txBody>
      </p:sp>
    </p:spTree>
    <p:extLst>
      <p:ext uri="{BB962C8B-B14F-4D97-AF65-F5344CB8AC3E}">
        <p14:creationId xmlns:p14="http://schemas.microsoft.com/office/powerpoint/2010/main" val="325094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2m | 15m -&gt; 17m</a:t>
            </a:r>
          </a:p>
          <a:p>
            <a:pPr>
              <a:defRPr/>
            </a:pPr>
            <a:r>
              <a:rPr lang="en-US" dirty="0"/>
              <a:t>----</a:t>
            </a:r>
            <a:endParaRPr lang="fr-FR" dirty="0"/>
          </a:p>
          <a:p>
            <a:pPr>
              <a:defRPr/>
            </a:pPr>
            <a:endParaRPr lang="en-US" b="1" dirty="0">
              <a:cs typeface="Calibri"/>
            </a:endParaRPr>
          </a:p>
          <a:p>
            <a:pPr>
              <a:buNone/>
            </a:pPr>
            <a:r>
              <a:rPr lang="fr-FR" b="1" dirty="0"/>
              <a:t>À quoi cela ressemble</a:t>
            </a:r>
          </a:p>
          <a:p>
            <a:pPr>
              <a:buNone/>
            </a:pPr>
            <a:endParaRPr lang="fr-FR" b="1" dirty="0"/>
          </a:p>
          <a:p>
            <a:pPr>
              <a:buNone/>
            </a:pPr>
            <a:r>
              <a:rPr lang="fr-FR" dirty="0"/>
              <a:t>Vous êtes une équipe de jeunes diplômés qui démarre un nouveau projet. Vous avez beaucoup d’idées, mais tout reste à faire. Pendant le jeu, nous représenterons la construction du produit sous forme de tableau Kanban, et les éléments de travail seront de petits morceaux de papier colorés.</a:t>
            </a:r>
          </a:p>
          <a:p>
            <a:pPr>
              <a:buNone/>
            </a:pPr>
            <a:endParaRPr lang="fr-FR" dirty="0"/>
          </a:p>
          <a:p>
            <a:pPr>
              <a:buNone/>
            </a:pPr>
            <a:r>
              <a:rPr lang="fr-FR" dirty="0"/>
              <a:t>Au début, en tant que jeunes diplômés, vous souffrirez de votre manque de pratiques de qualité intégrée. Avec le temps, et à mesure que vous maîtriserez les meilleures pratiques de l’industrie, vous verrez votre rythme de livraison de valeur augmenter.</a:t>
            </a:r>
          </a:p>
          <a:p>
            <a:pPr>
              <a:buNone/>
            </a:pPr>
            <a:endParaRPr lang="fr-FR" dirty="0"/>
          </a:p>
          <a:p>
            <a:pPr>
              <a:buNone/>
            </a:pPr>
            <a:r>
              <a:rPr lang="fr-FR" dirty="0"/>
              <a:t>Chaque membre de l’équipe prendra un ou plusieurs rôles et sera responsable de tirer des éléments de travail dans sa colonne. Si quelque chose se passe mal lorsqu’un élément atteint la production, il devra être retravaillé. Régulièrement, vous pourrez choisir de travailler sur la maîtrise de nouvelles pratiques au lieu de vous concentrer sur des fonctionnalités. Plus vous aurez de bonnes pratiques en place, plus les livraisons seront fluides.</a:t>
            </a:r>
          </a:p>
          <a:p>
            <a:pPr>
              <a:buNone/>
            </a:pPr>
            <a:r>
              <a:rPr lang="fr-FR" dirty="0"/>
              <a:t>Le jeu se joue en tours (représentant des journées). Pendant un tour, chaque membre de l’équipe peut tirer des éléments depuis la colonne précédente. Ce n’est que lorsque tous les joueurs ont tiré leurs éléments de travail que l’on passe au tour suivant.</a:t>
            </a:r>
          </a:p>
          <a:p>
            <a:pPr>
              <a:buNone/>
            </a:pPr>
            <a:endParaRPr lang="fr-FR" dirty="0"/>
          </a:p>
          <a:p>
            <a:pPr>
              <a:buNone/>
            </a:pPr>
            <a:r>
              <a:rPr lang="fr-FR" dirty="0"/>
              <a:t>Le jeu se termine lorsque vous estimez avoir suffisamment appris. Profitez de cette occasion pour partager vos réflexions avec les autres participants.</a:t>
            </a:r>
          </a:p>
          <a:p>
            <a:pPr>
              <a:buNone/>
            </a:pPr>
            <a:endParaRPr lang="fr-FR" dirty="0"/>
          </a:p>
          <a:p>
            <a:r>
              <a:rPr lang="fr-FR" dirty="0"/>
              <a:t>Le matériel est conçu pour être aussi auto-explicatif que possible. Il devrait donc être possible de jouer sans lire l’ensemble des instructions à l’avance.</a:t>
            </a:r>
          </a:p>
        </p:txBody>
      </p:sp>
      <p:sp>
        <p:nvSpPr>
          <p:cNvPr id="4" name="Slide Number Placeholder 3"/>
          <p:cNvSpPr>
            <a:spLocks noGrp="1"/>
          </p:cNvSpPr>
          <p:nvPr>
            <p:ph type="sldNum" sz="quarter" idx="5"/>
          </p:nvPr>
        </p:nvSpPr>
        <p:spPr/>
        <p:txBody>
          <a:bodyPr/>
          <a:lstStyle/>
          <a:p>
            <a:fld id="{2FC8971F-003F-4E18-B170-EE21D37F6D10}" type="slidenum">
              <a:rPr lang="fr-FR" smtClean="0"/>
              <a:t>7</a:t>
            </a:fld>
            <a:endParaRPr lang="fr-FR"/>
          </a:p>
        </p:txBody>
      </p:sp>
    </p:spTree>
    <p:extLst>
      <p:ext uri="{BB962C8B-B14F-4D97-AF65-F5344CB8AC3E}">
        <p14:creationId xmlns:p14="http://schemas.microsoft.com/office/powerpoint/2010/main" val="11882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8m | 17m -&gt; 25m</a:t>
            </a:r>
          </a:p>
          <a:p>
            <a:r>
              <a:rPr lang="en-US" dirty="0"/>
              <a:t>----</a:t>
            </a:r>
            <a:endParaRPr lang="fr-FR" dirty="0"/>
          </a:p>
          <a:p>
            <a:endParaRPr lang="en-US" dirty="0">
              <a:cs typeface="Calibri" panose="020F0502020204030204"/>
            </a:endParaRPr>
          </a:p>
          <a:p>
            <a:pPr>
              <a:buNone/>
            </a:pPr>
            <a:r>
              <a:rPr lang="fr-FR" dirty="0"/>
              <a:t>Formez une équipe de jusqu’à 8 personnes. Essayez de mélanger les profils (technique, métier, test...) pour maximiser l’apprentissage.</a:t>
            </a:r>
          </a:p>
          <a:p>
            <a:pPr>
              <a:buNone/>
            </a:pPr>
            <a:br>
              <a:rPr lang="fr-FR" dirty="0"/>
            </a:br>
            <a:r>
              <a:rPr lang="fr-FR" dirty="0"/>
              <a:t>Ouvrons ensemble la pochette « Niveau 0 » :</a:t>
            </a:r>
          </a:p>
          <a:p>
            <a:pPr>
              <a:buNone/>
            </a:pPr>
            <a:endParaRPr lang="fr-FR" dirty="0"/>
          </a:p>
          <a:p>
            <a:pPr>
              <a:buFont typeface="Arial" panose="020B0604020202020204" pitchFamily="34" charset="0"/>
              <a:buChar char="•"/>
            </a:pPr>
            <a:r>
              <a:rPr lang="fr-FR" dirty="0"/>
              <a:t>Vous avez le tableau Kanban, où vous allez essayer de déplacer des éléments de l’idée à la production.</a:t>
            </a:r>
          </a:p>
          <a:p>
            <a:pPr>
              <a:buFont typeface="Arial" panose="020B0604020202020204" pitchFamily="34" charset="0"/>
              <a:buChar char="•"/>
            </a:pPr>
            <a:r>
              <a:rPr lang="fr-FR" dirty="0"/>
              <a:t>Il y a des tickets colorés qui représentent les éléments de travail qui se déplaceront sur le tableau Kanban.</a:t>
            </a:r>
          </a:p>
          <a:p>
            <a:pPr>
              <a:buFont typeface="Arial" panose="020B0604020202020204" pitchFamily="34" charset="0"/>
              <a:buChar char="•"/>
            </a:pPr>
            <a:r>
              <a:rPr lang="fr-FR" dirty="0"/>
              <a:t>Il y a une feuille de suivi, pour suivre combien de fonctionnalités complètes vous avez livrées à chaque tour. En option, la personne responsable de la production peut utiliser un ordinateur portable et une feuille de calcul partagée (au lieu d’une feuille de papier) pour suivre les progrès tout au long du jeu.</a:t>
            </a:r>
          </a:p>
          <a:p>
            <a:pPr>
              <a:buFont typeface="Arial" panose="020B0604020202020204" pitchFamily="34" charset="0"/>
              <a:buChar char="•"/>
            </a:pPr>
            <a:r>
              <a:rPr lang="fr-FR" dirty="0"/>
              <a:t>Vous avez 8 cartes de rôle. Chacun d’entre vous sera responsable d’une ou plusieurs colonnes du tableau Kanban. Chaque membre de l’équipe doit choisir un ou plusieurs rôles (de préférence dans des colonnes adjacentes) et lire la carte de référence de son ou ses rôles.</a:t>
            </a:r>
          </a:p>
          <a:p>
            <a:pPr>
              <a:buFont typeface="Arial" panose="020B0604020202020204" pitchFamily="34" charset="0"/>
              <a:buChar char="•"/>
            </a:pPr>
            <a:r>
              <a:rPr lang="fr-FR" dirty="0"/>
              <a:t>Vous avez 2 dés et une carte de référence des dés. Lorsque vous essayez de livrer des éléments à la production, vous lancerez les dés pour voir le résultat. Si un problème survient, l’élément retournera dans une colonne précédente pour être retravaillé.</a:t>
            </a:r>
          </a:p>
          <a:p>
            <a:pPr>
              <a:buFont typeface="Arial" panose="020B0604020202020204" pitchFamily="34" charset="0"/>
              <a:buChar char="•"/>
            </a:pPr>
            <a:r>
              <a:rPr lang="fr-FR" dirty="0"/>
              <a:t>Il y a les règles complètes du jeu. Si quelque chose n’est pas clair concernant les règles, vous devriez y trouver la réponse.</a:t>
            </a:r>
          </a:p>
          <a:p>
            <a:pPr>
              <a:buFont typeface="Arial" panose="020B0604020202020204" pitchFamily="34" charset="0"/>
              <a:buChar char="•"/>
            </a:pPr>
            <a:endParaRPr lang="fr-FR" dirty="0"/>
          </a:p>
          <a:p>
            <a:r>
              <a:rPr lang="fr-FR" dirty="0"/>
              <a:t>Prenez quelques minutes pour avoir une vue d’ensemble du jeu.</a:t>
            </a:r>
            <a:br>
              <a:rPr lang="fr-FR" dirty="0"/>
            </a:br>
            <a:r>
              <a:rPr lang="fr-FR" dirty="0"/>
              <a:t>Tout deviendra plus clair à mesure que vous commencerez à jouer. Si vous avez un doute, vous pouvez demander à un animateur.</a:t>
            </a:r>
          </a:p>
        </p:txBody>
      </p:sp>
      <p:sp>
        <p:nvSpPr>
          <p:cNvPr id="4" name="Slide Number Placeholder 3"/>
          <p:cNvSpPr>
            <a:spLocks noGrp="1"/>
          </p:cNvSpPr>
          <p:nvPr>
            <p:ph type="sldNum" sz="quarter" idx="5"/>
          </p:nvPr>
        </p:nvSpPr>
        <p:spPr/>
        <p:txBody>
          <a:bodyPr/>
          <a:lstStyle/>
          <a:p>
            <a:fld id="{2FC8971F-003F-4E18-B170-EE21D37F6D10}" type="slidenum">
              <a:rPr lang="fr-FR" smtClean="0"/>
              <a:t>8</a:t>
            </a:fld>
            <a:endParaRPr lang="fr-FR"/>
          </a:p>
        </p:txBody>
      </p:sp>
    </p:spTree>
    <p:extLst>
      <p:ext uri="{BB962C8B-B14F-4D97-AF65-F5344CB8AC3E}">
        <p14:creationId xmlns:p14="http://schemas.microsoft.com/office/powerpoint/2010/main" val="141059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15m | 25m -&gt; 40m</a:t>
            </a:r>
          </a:p>
          <a:p>
            <a:r>
              <a:rPr lang="en-US" dirty="0"/>
              <a:t>----</a:t>
            </a:r>
            <a:endParaRPr lang="fr-FR" dirty="0"/>
          </a:p>
          <a:p>
            <a:endParaRPr lang="en-US" dirty="0"/>
          </a:p>
          <a:p>
            <a:pPr>
              <a:buNone/>
            </a:pPr>
            <a:r>
              <a:rPr lang="fr-FR" dirty="0"/>
              <a:t>Avant de se lancer à pleine vitesse dans le jeu, c'est le bon moment pour faire quelques tours blancs afin de bien comprendre le fonctionnement.</a:t>
            </a:r>
          </a:p>
          <a:p>
            <a:pPr>
              <a:buNone/>
            </a:pPr>
            <a:r>
              <a:rPr lang="fr-FR" dirty="0"/>
              <a:t>Commençons tous ensemble.</a:t>
            </a:r>
          </a:p>
          <a:p>
            <a:pPr>
              <a:buNone/>
            </a:pPr>
            <a:br>
              <a:rPr lang="fr-FR" dirty="0"/>
            </a:br>
            <a:r>
              <a:rPr lang="fr-FR" b="1" dirty="0"/>
              <a:t>Joueur de production</a:t>
            </a:r>
            <a:r>
              <a:rPr lang="fr-FR" dirty="0"/>
              <a:t>, soyez prêt à compter les tours et à suivre ce qui a été livré.</a:t>
            </a:r>
          </a:p>
          <a:p>
            <a:pPr>
              <a:buNone/>
            </a:pPr>
            <a:r>
              <a:rPr lang="fr-FR" dirty="0"/>
              <a:t>À chaque tour, de droite à gauche, les joueurs peuvent tirer des éléments de travail dans leur colonne si des tickets sont présents dans la colonne précédente.</a:t>
            </a:r>
          </a:p>
          <a:p>
            <a:pPr>
              <a:buNone/>
            </a:pPr>
            <a:endParaRPr lang="fr-FR" b="1" dirty="0"/>
          </a:p>
          <a:p>
            <a:pPr>
              <a:buNone/>
            </a:pPr>
            <a:r>
              <a:rPr lang="fr-FR" b="1" dirty="0"/>
              <a:t>Faisons les premiers tours ensemble.</a:t>
            </a:r>
          </a:p>
          <a:p>
            <a:pPr>
              <a:buNone/>
            </a:pPr>
            <a:r>
              <a:rPr lang="fr-FR" b="1" dirty="0"/>
              <a:t>1er tour :</a:t>
            </a:r>
            <a:br>
              <a:rPr lang="fr-FR" dirty="0"/>
            </a:br>
            <a:r>
              <a:rPr lang="fr-FR" dirty="0"/>
              <a:t>Le joueur du </a:t>
            </a:r>
            <a:r>
              <a:rPr lang="fr-FR" b="1" dirty="0" err="1"/>
              <a:t>funnel</a:t>
            </a:r>
            <a:r>
              <a:rPr lang="fr-FR" dirty="0"/>
              <a:t> tire une idée dans le </a:t>
            </a:r>
            <a:r>
              <a:rPr lang="fr-FR" dirty="0" err="1"/>
              <a:t>funnel</a:t>
            </a:r>
            <a:r>
              <a:rPr lang="fr-FR" dirty="0"/>
              <a:t>. Notez l'ID de l'idée (#1) dessus.</a:t>
            </a:r>
            <a:br>
              <a:rPr lang="fr-FR" dirty="0"/>
            </a:br>
            <a:r>
              <a:rPr lang="fr-FR" dirty="0"/>
              <a:t>Le joueur de </a:t>
            </a:r>
            <a:r>
              <a:rPr lang="fr-FR" b="1" dirty="0"/>
              <a:t>production</a:t>
            </a:r>
            <a:r>
              <a:rPr lang="fr-FR" dirty="0"/>
              <a:t> suit : tour 1 =&gt; 0 fonctionnalités livrées.</a:t>
            </a:r>
          </a:p>
          <a:p>
            <a:pPr>
              <a:buNone/>
            </a:pPr>
            <a:endParaRPr lang="fr-FR" dirty="0"/>
          </a:p>
          <a:p>
            <a:pPr>
              <a:buNone/>
            </a:pPr>
            <a:r>
              <a:rPr lang="fr-FR" b="1" dirty="0"/>
              <a:t>2e tour :</a:t>
            </a:r>
            <a:br>
              <a:rPr lang="fr-FR" dirty="0"/>
            </a:br>
            <a:r>
              <a:rPr lang="fr-FR" dirty="0"/>
              <a:t>Le joueur du </a:t>
            </a:r>
            <a:r>
              <a:rPr lang="fr-FR" b="1" dirty="0" err="1"/>
              <a:t>product-backlog</a:t>
            </a:r>
            <a:r>
              <a:rPr lang="fr-FR" dirty="0"/>
              <a:t> tire le ticket #1 du </a:t>
            </a:r>
            <a:r>
              <a:rPr lang="fr-FR" dirty="0" err="1"/>
              <a:t>funnel</a:t>
            </a:r>
            <a:r>
              <a:rPr lang="fr-FR" dirty="0"/>
              <a:t> vers le </a:t>
            </a:r>
            <a:r>
              <a:rPr lang="fr-FR" dirty="0" err="1"/>
              <a:t>product-backlog</a:t>
            </a:r>
            <a:r>
              <a:rPr lang="fr-FR" dirty="0"/>
              <a:t>.</a:t>
            </a:r>
            <a:br>
              <a:rPr lang="fr-FR" dirty="0"/>
            </a:br>
            <a:r>
              <a:rPr lang="fr-FR" dirty="0"/>
              <a:t>Le joueur du </a:t>
            </a:r>
            <a:r>
              <a:rPr lang="fr-FR" b="1" dirty="0" err="1"/>
              <a:t>funnel</a:t>
            </a:r>
            <a:r>
              <a:rPr lang="fr-FR" dirty="0"/>
              <a:t> peut tirer une nouvelle idée dans le </a:t>
            </a:r>
            <a:r>
              <a:rPr lang="fr-FR" dirty="0" err="1"/>
              <a:t>funnel</a:t>
            </a:r>
            <a:r>
              <a:rPr lang="fr-FR" dirty="0"/>
              <a:t>, avec un nouvel ID.</a:t>
            </a:r>
            <a:br>
              <a:rPr lang="fr-FR" dirty="0"/>
            </a:br>
            <a:r>
              <a:rPr lang="fr-FR" dirty="0"/>
              <a:t>Le joueur de </a:t>
            </a:r>
            <a:r>
              <a:rPr lang="fr-FR" b="1" dirty="0"/>
              <a:t>production</a:t>
            </a:r>
            <a:r>
              <a:rPr lang="fr-FR" dirty="0"/>
              <a:t> suit : tour 2 =&gt; 0 fonctionnalités livrées.</a:t>
            </a:r>
          </a:p>
          <a:p>
            <a:pPr>
              <a:buNone/>
            </a:pPr>
            <a:endParaRPr lang="fr-FR" dirty="0"/>
          </a:p>
          <a:p>
            <a:pPr>
              <a:buNone/>
            </a:pPr>
            <a:r>
              <a:rPr lang="fr-FR" b="1" dirty="0"/>
              <a:t>3e tour :</a:t>
            </a:r>
            <a:br>
              <a:rPr lang="fr-FR" dirty="0"/>
            </a:br>
            <a:r>
              <a:rPr lang="fr-FR" dirty="0"/>
              <a:t>Le joueur du </a:t>
            </a:r>
            <a:r>
              <a:rPr lang="fr-FR" b="1" dirty="0"/>
              <a:t>sprint-</a:t>
            </a:r>
            <a:r>
              <a:rPr lang="fr-FR" b="1" dirty="0" err="1"/>
              <a:t>backlog</a:t>
            </a:r>
            <a:r>
              <a:rPr lang="fr-FR" dirty="0"/>
              <a:t> tire </a:t>
            </a:r>
            <a:r>
              <a:rPr lang="fr-FR" i="1" dirty="0"/>
              <a:t>et découpe</a:t>
            </a:r>
            <a:r>
              <a:rPr lang="fr-FR" dirty="0"/>
              <a:t> l'élément #1 du </a:t>
            </a:r>
            <a:r>
              <a:rPr lang="fr-FR" dirty="0" err="1"/>
              <a:t>product-backlog</a:t>
            </a:r>
            <a:r>
              <a:rPr lang="fr-FR" dirty="0"/>
              <a:t> vers le sprint-</a:t>
            </a:r>
            <a:r>
              <a:rPr lang="fr-FR" dirty="0" err="1"/>
              <a:t>backlog</a:t>
            </a:r>
            <a:r>
              <a:rPr lang="fr-FR" dirty="0"/>
              <a:t>. Les éléments y sont toujours découpés.</a:t>
            </a:r>
            <a:br>
              <a:rPr lang="fr-FR" dirty="0"/>
            </a:br>
            <a:r>
              <a:rPr lang="fr-FR" dirty="0"/>
              <a:t>Le joueur du </a:t>
            </a:r>
            <a:r>
              <a:rPr lang="fr-FR" b="1" dirty="0" err="1"/>
              <a:t>product-backlog</a:t>
            </a:r>
            <a:r>
              <a:rPr lang="fr-FR" dirty="0"/>
              <a:t> tire un autre élément du </a:t>
            </a:r>
            <a:r>
              <a:rPr lang="fr-FR" dirty="0" err="1"/>
              <a:t>funnel</a:t>
            </a:r>
            <a:r>
              <a:rPr lang="fr-FR" dirty="0"/>
              <a:t> vers le </a:t>
            </a:r>
            <a:r>
              <a:rPr lang="fr-FR" dirty="0" err="1"/>
              <a:t>product-backlog</a:t>
            </a:r>
            <a:r>
              <a:rPr lang="fr-FR" dirty="0"/>
              <a:t>.</a:t>
            </a:r>
            <a:br>
              <a:rPr lang="fr-FR" dirty="0"/>
            </a:br>
            <a:r>
              <a:rPr lang="fr-FR" dirty="0"/>
              <a:t>Le joueur du </a:t>
            </a:r>
            <a:r>
              <a:rPr lang="fr-FR" b="1" dirty="0" err="1"/>
              <a:t>funnel</a:t>
            </a:r>
            <a:r>
              <a:rPr lang="fr-FR" dirty="0"/>
              <a:t> peut tirer une nouvelle idée dans le </a:t>
            </a:r>
            <a:r>
              <a:rPr lang="fr-FR" dirty="0" err="1"/>
              <a:t>funnel</a:t>
            </a:r>
            <a:r>
              <a:rPr lang="fr-FR" dirty="0"/>
              <a:t>, avec un nouvel ID.</a:t>
            </a:r>
            <a:br>
              <a:rPr lang="fr-FR" dirty="0"/>
            </a:br>
            <a:r>
              <a:rPr lang="fr-FR" dirty="0"/>
              <a:t>Le joueur de </a:t>
            </a:r>
            <a:r>
              <a:rPr lang="fr-FR" b="1" dirty="0"/>
              <a:t>production</a:t>
            </a:r>
            <a:r>
              <a:rPr lang="fr-FR" dirty="0"/>
              <a:t> suit : tour 3 =&gt; 0 fonctionnalités livrées.</a:t>
            </a:r>
          </a:p>
          <a:p>
            <a:pPr>
              <a:buNone/>
            </a:pPr>
            <a:endParaRPr lang="fr-FR" dirty="0"/>
          </a:p>
          <a:p>
            <a:pPr>
              <a:buNone/>
            </a:pPr>
            <a:r>
              <a:rPr lang="fr-FR" b="1" dirty="0"/>
              <a:t>4e tour :</a:t>
            </a:r>
            <a:br>
              <a:rPr lang="fr-FR" dirty="0"/>
            </a:br>
            <a:r>
              <a:rPr lang="fr-FR" dirty="0"/>
              <a:t>Je vous laisse continuer !</a:t>
            </a:r>
          </a:p>
          <a:p>
            <a:r>
              <a:rPr lang="fr-FR" dirty="0"/>
              <a:t>D’ici le 15e tour, le travail peut être envoyé en production. Il est temps de pratiquer une version sans contenu (</a:t>
            </a:r>
            <a:r>
              <a:rPr lang="fr-FR" dirty="0" err="1"/>
              <a:t>blank</a:t>
            </a:r>
            <a:r>
              <a:rPr lang="fr-FR" dirty="0"/>
              <a:t> release).</a:t>
            </a:r>
          </a:p>
        </p:txBody>
      </p:sp>
      <p:sp>
        <p:nvSpPr>
          <p:cNvPr id="4" name="Slide Number Placeholder 3"/>
          <p:cNvSpPr>
            <a:spLocks noGrp="1"/>
          </p:cNvSpPr>
          <p:nvPr>
            <p:ph type="sldNum" sz="quarter" idx="5"/>
          </p:nvPr>
        </p:nvSpPr>
        <p:spPr/>
        <p:txBody>
          <a:bodyPr/>
          <a:lstStyle/>
          <a:p>
            <a:fld id="{2FC8971F-003F-4E18-B170-EE21D37F6D10}" type="slidenum">
              <a:rPr lang="fr-FR" smtClean="0"/>
              <a:t>9</a:t>
            </a:fld>
            <a:endParaRPr lang="fr-FR"/>
          </a:p>
        </p:txBody>
      </p:sp>
    </p:spTree>
    <p:extLst>
      <p:ext uri="{BB962C8B-B14F-4D97-AF65-F5344CB8AC3E}">
        <p14:creationId xmlns:p14="http://schemas.microsoft.com/office/powerpoint/2010/main" val="3537431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10m | 40m -&gt; 50m</a:t>
            </a:r>
          </a:p>
          <a:p>
            <a:r>
              <a:rPr lang="en-US" dirty="0"/>
              <a:t>----</a:t>
            </a:r>
            <a:endParaRPr lang="fr-FR" dirty="0"/>
          </a:p>
          <a:p>
            <a:endParaRPr lang="en-US" dirty="0"/>
          </a:p>
          <a:p>
            <a:pPr>
              <a:buNone/>
            </a:pPr>
            <a:r>
              <a:rPr lang="fr-FR" dirty="0"/>
              <a:t>Maintenant que tout le monde maîtrise le jeu, c'est le moment de jouer pour de vrai !</a:t>
            </a:r>
          </a:p>
          <a:p>
            <a:pPr>
              <a:buNone/>
            </a:pPr>
            <a:endParaRPr lang="fr-FR" dirty="0"/>
          </a:p>
          <a:p>
            <a:pPr>
              <a:buNone/>
            </a:pPr>
            <a:r>
              <a:rPr lang="fr-FR" dirty="0"/>
              <a:t>Ouvrons ensemble la pochette « Niveau 1 » :</a:t>
            </a:r>
          </a:p>
          <a:p>
            <a:pPr>
              <a:buFont typeface="Arial" panose="020B0604020202020204" pitchFamily="34" charset="0"/>
              <a:buChar char="•"/>
            </a:pPr>
            <a:r>
              <a:rPr lang="fr-FR" dirty="0"/>
              <a:t>7 cartes de bonnes pratiques présentant les différentes améliorations possibles dans le jeu.</a:t>
            </a:r>
          </a:p>
          <a:p>
            <a:pPr>
              <a:buFont typeface="Arial" panose="020B0604020202020204" pitchFamily="34" charset="0"/>
              <a:buChar char="•"/>
            </a:pPr>
            <a:r>
              <a:rPr lang="fr-FR" dirty="0"/>
              <a:t>Des cache-colonnes que vous utiliserez pour « sauter » des colonnes lorsque les améliorations vous le demandent.</a:t>
            </a:r>
          </a:p>
          <a:p>
            <a:pPr>
              <a:buFont typeface="Arial" panose="020B0604020202020204" pitchFamily="34" charset="0"/>
              <a:buChar char="•"/>
            </a:pPr>
            <a:r>
              <a:rPr lang="fr-FR" dirty="0"/>
              <a:t>Une fiche de référence des pratiques, que vous lirez à haute voix lorsque vous maîtriserez une nouvelle amélioration.</a:t>
            </a:r>
          </a:p>
          <a:p>
            <a:pPr>
              <a:buFont typeface="Arial" panose="020B0604020202020204" pitchFamily="34" charset="0"/>
              <a:buChar char="•"/>
            </a:pPr>
            <a:endParaRPr lang="fr-FR" dirty="0"/>
          </a:p>
          <a:p>
            <a:pPr>
              <a:buNone/>
            </a:pPr>
            <a:r>
              <a:rPr lang="fr-FR" dirty="0"/>
              <a:t>Choisissez une </a:t>
            </a:r>
            <a:r>
              <a:rPr lang="fr-FR" b="1" dirty="0"/>
              <a:t>pratique</a:t>
            </a:r>
            <a:r>
              <a:rPr lang="fr-FR" dirty="0"/>
              <a:t> avantageuse aléatoire parmi celles disponibles. Si vous obtenez </a:t>
            </a:r>
            <a:r>
              <a:rPr lang="fr-FR" b="1" dirty="0" err="1"/>
              <a:t>Craftsmanship</a:t>
            </a:r>
            <a:r>
              <a:rPr lang="fr-FR" dirty="0"/>
              <a:t>, malheureusement, vous commencez sans avantage :-(</a:t>
            </a:r>
          </a:p>
          <a:p>
            <a:pPr>
              <a:buNone/>
            </a:pPr>
            <a:r>
              <a:rPr lang="fr-FR" dirty="0"/>
              <a:t>Faites une pause et lisez à haute voix la section de la fiche de référence concernant cette nouvelle pratique.</a:t>
            </a:r>
          </a:p>
          <a:p>
            <a:pPr>
              <a:buNone/>
            </a:pPr>
            <a:r>
              <a:rPr lang="fr-FR" dirty="0"/>
              <a:t>Appliquez les actions de cette meilleure pratique, puis reprenez le jeu.</a:t>
            </a:r>
          </a:p>
          <a:p>
            <a:r>
              <a:rPr lang="fr-FR" dirty="0"/>
              <a:t>Comme précédemment, le joueur de </a:t>
            </a:r>
            <a:r>
              <a:rPr lang="fr-FR" b="1" dirty="0"/>
              <a:t>production</a:t>
            </a:r>
            <a:r>
              <a:rPr lang="fr-FR" dirty="0"/>
              <a:t> doit suivre les fonctionnalités livrées à chaque tour.</a:t>
            </a:r>
          </a:p>
        </p:txBody>
      </p:sp>
      <p:sp>
        <p:nvSpPr>
          <p:cNvPr id="4" name="Slide Number Placeholder 3"/>
          <p:cNvSpPr>
            <a:spLocks noGrp="1"/>
          </p:cNvSpPr>
          <p:nvPr>
            <p:ph type="sldNum" sz="quarter" idx="5"/>
          </p:nvPr>
        </p:nvSpPr>
        <p:spPr/>
        <p:txBody>
          <a:bodyPr/>
          <a:lstStyle/>
          <a:p>
            <a:fld id="{2FC8971F-003F-4E18-B170-EE21D37F6D10}" type="slidenum">
              <a:rPr lang="fr-FR" smtClean="0"/>
              <a:t>10</a:t>
            </a:fld>
            <a:endParaRPr lang="fr-FR"/>
          </a:p>
        </p:txBody>
      </p:sp>
    </p:spTree>
    <p:extLst>
      <p:ext uri="{BB962C8B-B14F-4D97-AF65-F5344CB8AC3E}">
        <p14:creationId xmlns:p14="http://schemas.microsoft.com/office/powerpoint/2010/main" val="3911287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07/05/2025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07/05/2025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07/05/2025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hart + Text on the right">
  <p:cSld name="One chart + Text on the right">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a:stretch/>
        </p:blipFill>
        <p:spPr>
          <a:xfrm>
            <a:off x="9261744" y="2"/>
            <a:ext cx="2930256" cy="998220"/>
          </a:xfrm>
          <a:prstGeom prst="rect">
            <a:avLst/>
          </a:prstGeom>
          <a:noFill/>
          <a:ln>
            <a:noFill/>
          </a:ln>
        </p:spPr>
      </p:pic>
      <p:sp>
        <p:nvSpPr>
          <p:cNvPr id="55" name="Google Shape;55;p14"/>
          <p:cNvSpPr txBox="1">
            <a:spLocks noGrp="1"/>
          </p:cNvSpPr>
          <p:nvPr>
            <p:ph type="title"/>
          </p:nvPr>
        </p:nvSpPr>
        <p:spPr>
          <a:xfrm>
            <a:off x="658813" y="393221"/>
            <a:ext cx="8857600" cy="388000"/>
          </a:xfrm>
          <a:prstGeom prst="rect">
            <a:avLst/>
          </a:prstGeom>
          <a:noFill/>
          <a:ln>
            <a:noFill/>
          </a:ln>
        </p:spPr>
        <p:txBody>
          <a:bodyPr spcFirstLastPara="1" wrap="square" lIns="68575" tIns="68575" rIns="68575" bIns="68575" anchor="b" anchorCtr="0">
            <a:noAutofit/>
          </a:bodyPr>
          <a:lstStyle>
            <a:lvl1pPr marR="0" lvl="0" algn="l" rtl="0">
              <a:spcBef>
                <a:spcPts val="0"/>
              </a:spcBef>
              <a:spcAft>
                <a:spcPts val="0"/>
              </a:spcAft>
              <a:buClr>
                <a:schemeClr val="dk1"/>
              </a:buClr>
              <a:buSzPts val="2100"/>
              <a:buFont typeface="Cabin"/>
              <a:buNone/>
              <a:defRPr sz="2800" b="0" i="0" u="none" strike="noStrike" cap="none">
                <a:solidFill>
                  <a:schemeClr val="dk1"/>
                </a:solidFill>
                <a:latin typeface="Cabin"/>
                <a:ea typeface="Cabin"/>
                <a:cs typeface="Cabin"/>
                <a:sym typeface="Cabin"/>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6" name="Google Shape;56;p14"/>
          <p:cNvSpPr txBox="1">
            <a:spLocks noGrp="1"/>
          </p:cNvSpPr>
          <p:nvPr>
            <p:ph type="body" idx="1"/>
          </p:nvPr>
        </p:nvSpPr>
        <p:spPr>
          <a:xfrm>
            <a:off x="658813" y="878883"/>
            <a:ext cx="8857600" cy="369200"/>
          </a:xfrm>
          <a:prstGeom prst="rect">
            <a:avLst/>
          </a:prstGeom>
          <a:noFill/>
          <a:ln>
            <a:noFill/>
          </a:ln>
        </p:spPr>
        <p:txBody>
          <a:bodyPr spcFirstLastPara="1" wrap="square" lIns="68575" tIns="68575" rIns="68575" bIns="68575" anchor="t" anchorCtr="0">
            <a:noAutofit/>
          </a:bodyPr>
          <a:lstStyle>
            <a:lvl1pPr marL="609585" marR="0" lvl="0" indent="-304792" algn="l" rtl="0">
              <a:lnSpc>
                <a:spcPct val="120000"/>
              </a:lnSpc>
              <a:spcBef>
                <a:spcPts val="0"/>
              </a:spcBef>
              <a:spcAft>
                <a:spcPts val="0"/>
              </a:spcAft>
              <a:buClr>
                <a:schemeClr val="dk2"/>
              </a:buClr>
              <a:buSzPts val="1800"/>
              <a:buFont typeface="Arial"/>
              <a:buNone/>
              <a:defRPr sz="2400" b="0" i="0" u="none" strike="noStrike" cap="none">
                <a:solidFill>
                  <a:schemeClr val="dk2"/>
                </a:solidFill>
                <a:latin typeface="Cabin"/>
                <a:ea typeface="Cabin"/>
                <a:cs typeface="Cabin"/>
                <a:sym typeface="Cabin"/>
              </a:defRPr>
            </a:lvl1pPr>
            <a:lvl2pPr marL="1219170" marR="0" lvl="1" indent="-406390" algn="l" rtl="0">
              <a:lnSpc>
                <a:spcPct val="120000"/>
              </a:lnSpc>
              <a:spcBef>
                <a:spcPts val="0"/>
              </a:spcBef>
              <a:spcAft>
                <a:spcPts val="0"/>
              </a:spcAft>
              <a:buClr>
                <a:schemeClr val="dk2"/>
              </a:buClr>
              <a:buSzPts val="1200"/>
              <a:buFont typeface="Arial"/>
              <a:buChar char="•"/>
              <a:defRPr sz="1600" b="0" i="0" u="none" strike="noStrike" cap="none">
                <a:solidFill>
                  <a:schemeClr val="dk1"/>
                </a:solidFill>
                <a:latin typeface="Calibri"/>
                <a:ea typeface="Calibri"/>
                <a:cs typeface="Calibri"/>
                <a:sym typeface="Calibri"/>
              </a:defRPr>
            </a:lvl2pPr>
            <a:lvl3pPr marL="1828754" marR="0" lvl="2" indent="-397923" algn="l" rtl="0">
              <a:lnSpc>
                <a:spcPct val="120000"/>
              </a:lnSpc>
              <a:spcBef>
                <a:spcPts val="0"/>
              </a:spcBef>
              <a:spcAft>
                <a:spcPts val="0"/>
              </a:spcAft>
              <a:buClr>
                <a:schemeClr val="dk2"/>
              </a:buClr>
              <a:buSzPts val="1100"/>
              <a:buFont typeface="Arial"/>
              <a:buChar char="•"/>
              <a:defRPr sz="1467" b="0" i="0" u="none" strike="noStrike" cap="none">
                <a:solidFill>
                  <a:schemeClr val="dk1"/>
                </a:solidFill>
                <a:latin typeface="Calibri"/>
                <a:ea typeface="Calibri"/>
                <a:cs typeface="Calibri"/>
                <a:sym typeface="Calibri"/>
              </a:defRPr>
            </a:lvl3pPr>
            <a:lvl4pPr marL="2438339" marR="0" lvl="3" indent="-372524" algn="l" rtl="0">
              <a:lnSpc>
                <a:spcPct val="120000"/>
              </a:lnSpc>
              <a:spcBef>
                <a:spcPts val="0"/>
              </a:spcBef>
              <a:spcAft>
                <a:spcPts val="0"/>
              </a:spcAft>
              <a:buClr>
                <a:schemeClr val="dk2"/>
              </a:buClr>
              <a:buSzPts val="800"/>
              <a:buFont typeface="Arial"/>
              <a:buChar char="•"/>
              <a:defRPr sz="1200" b="0" i="0" u="none" strike="noStrike" cap="none">
                <a:solidFill>
                  <a:schemeClr val="dk1"/>
                </a:solidFill>
                <a:latin typeface="Calibri"/>
                <a:ea typeface="Calibri"/>
                <a:cs typeface="Calibri"/>
                <a:sym typeface="Calibri"/>
              </a:defRPr>
            </a:lvl4pPr>
            <a:lvl5pPr marL="3047924" marR="0" lvl="4" indent="-364058" algn="l" rtl="0">
              <a:lnSpc>
                <a:spcPct val="120000"/>
              </a:lnSpc>
              <a:spcBef>
                <a:spcPts val="0"/>
              </a:spcBef>
              <a:spcAft>
                <a:spcPts val="0"/>
              </a:spcAft>
              <a:buClr>
                <a:schemeClr val="dk2"/>
              </a:buClr>
              <a:buSzPts val="700"/>
              <a:buFont typeface="Arial"/>
              <a:buChar char="•"/>
              <a:defRPr sz="1200" b="0" i="1" u="none" strike="noStrike" cap="none">
                <a:solidFill>
                  <a:schemeClr val="dk1"/>
                </a:solidFill>
                <a:latin typeface="Calibri"/>
                <a:ea typeface="Calibri"/>
                <a:cs typeface="Calibri"/>
                <a:sym typeface="Calibri"/>
              </a:defRPr>
            </a:lvl5pPr>
            <a:lvl6pPr marL="3657509" marR="0" lvl="5"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body" idx="2"/>
          </p:nvPr>
        </p:nvSpPr>
        <p:spPr>
          <a:xfrm>
            <a:off x="658813" y="1665289"/>
            <a:ext cx="5246800" cy="4427600"/>
          </a:xfrm>
          <a:prstGeom prst="rect">
            <a:avLst/>
          </a:prstGeom>
          <a:noFill/>
          <a:ln>
            <a:noFill/>
          </a:ln>
        </p:spPr>
        <p:txBody>
          <a:bodyPr spcFirstLastPara="1" wrap="square" lIns="68575" tIns="68575" rIns="68575" bIns="68575" anchor="t" anchorCtr="0">
            <a:noAutofit/>
          </a:bodyPr>
          <a:lstStyle>
            <a:lvl1pPr marL="609585" marR="0" lvl="0" indent="-304792" algn="l" rtl="0">
              <a:lnSpc>
                <a:spcPct val="120000"/>
              </a:lnSpc>
              <a:spcBef>
                <a:spcPts val="0"/>
              </a:spcBef>
              <a:spcAft>
                <a:spcPts val="0"/>
              </a:spcAft>
              <a:buClr>
                <a:schemeClr val="dk2"/>
              </a:buClr>
              <a:buSzPts val="1400"/>
              <a:buFont typeface="Arial"/>
              <a:buNone/>
              <a:defRPr sz="1867" b="0" i="0" u="none" strike="noStrike" cap="none">
                <a:solidFill>
                  <a:schemeClr val="dk1"/>
                </a:solidFill>
                <a:latin typeface="Calibri"/>
                <a:ea typeface="Calibri"/>
                <a:cs typeface="Calibri"/>
                <a:sym typeface="Calibri"/>
              </a:defRPr>
            </a:lvl1pPr>
            <a:lvl2pPr marL="1219170" marR="0" lvl="1" indent="-406390" algn="l" rtl="0">
              <a:lnSpc>
                <a:spcPct val="120000"/>
              </a:lnSpc>
              <a:spcBef>
                <a:spcPts val="0"/>
              </a:spcBef>
              <a:spcAft>
                <a:spcPts val="0"/>
              </a:spcAft>
              <a:buClr>
                <a:schemeClr val="dk2"/>
              </a:buClr>
              <a:buSzPts val="1200"/>
              <a:buFont typeface="Arial"/>
              <a:buChar char="•"/>
              <a:defRPr sz="1600" b="0" i="0" u="none" strike="noStrike" cap="none">
                <a:solidFill>
                  <a:schemeClr val="dk1"/>
                </a:solidFill>
                <a:latin typeface="Calibri"/>
                <a:ea typeface="Calibri"/>
                <a:cs typeface="Calibri"/>
                <a:sym typeface="Calibri"/>
              </a:defRPr>
            </a:lvl2pPr>
            <a:lvl3pPr marL="1828754" marR="0" lvl="2" indent="-397923" algn="l" rtl="0">
              <a:lnSpc>
                <a:spcPct val="120000"/>
              </a:lnSpc>
              <a:spcBef>
                <a:spcPts val="0"/>
              </a:spcBef>
              <a:spcAft>
                <a:spcPts val="0"/>
              </a:spcAft>
              <a:buClr>
                <a:schemeClr val="dk2"/>
              </a:buClr>
              <a:buSzPts val="1100"/>
              <a:buFont typeface="Arial"/>
              <a:buChar char="•"/>
              <a:defRPr sz="1467" b="0" i="0" u="none" strike="noStrike" cap="none">
                <a:solidFill>
                  <a:schemeClr val="dk1"/>
                </a:solidFill>
                <a:latin typeface="Calibri"/>
                <a:ea typeface="Calibri"/>
                <a:cs typeface="Calibri"/>
                <a:sym typeface="Calibri"/>
              </a:defRPr>
            </a:lvl3pPr>
            <a:lvl4pPr marL="2438339" marR="0" lvl="3" indent="-372524" algn="l" rtl="0">
              <a:lnSpc>
                <a:spcPct val="120000"/>
              </a:lnSpc>
              <a:spcBef>
                <a:spcPts val="0"/>
              </a:spcBef>
              <a:spcAft>
                <a:spcPts val="0"/>
              </a:spcAft>
              <a:buClr>
                <a:schemeClr val="dk2"/>
              </a:buClr>
              <a:buSzPts val="800"/>
              <a:buFont typeface="Arial"/>
              <a:buChar char="•"/>
              <a:defRPr sz="1200" b="0" i="0" u="none" strike="noStrike" cap="none">
                <a:solidFill>
                  <a:schemeClr val="dk1"/>
                </a:solidFill>
                <a:latin typeface="Calibri"/>
                <a:ea typeface="Calibri"/>
                <a:cs typeface="Calibri"/>
                <a:sym typeface="Calibri"/>
              </a:defRPr>
            </a:lvl4pPr>
            <a:lvl5pPr marL="3047924" marR="0" lvl="4" indent="-364058" algn="l" rtl="0">
              <a:lnSpc>
                <a:spcPct val="120000"/>
              </a:lnSpc>
              <a:spcBef>
                <a:spcPts val="0"/>
              </a:spcBef>
              <a:spcAft>
                <a:spcPts val="0"/>
              </a:spcAft>
              <a:buClr>
                <a:schemeClr val="dk2"/>
              </a:buClr>
              <a:buSzPts val="700"/>
              <a:buFont typeface="Arial"/>
              <a:buChar char="•"/>
              <a:defRPr sz="1200" b="0" i="1" u="none" strike="noStrike" cap="none">
                <a:solidFill>
                  <a:schemeClr val="dk1"/>
                </a:solidFill>
                <a:latin typeface="Calibri"/>
                <a:ea typeface="Calibri"/>
                <a:cs typeface="Calibri"/>
                <a:sym typeface="Calibri"/>
              </a:defRPr>
            </a:lvl5pPr>
            <a:lvl6pPr marL="3657509" marR="0" lvl="5"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grpSp>
        <p:nvGrpSpPr>
          <p:cNvPr id="58" name="Google Shape;58;p14"/>
          <p:cNvGrpSpPr/>
          <p:nvPr/>
        </p:nvGrpSpPr>
        <p:grpSpPr>
          <a:xfrm>
            <a:off x="10267428" y="523795"/>
            <a:ext cx="918880" cy="685860"/>
            <a:chOff x="316" y="1370"/>
            <a:chExt cx="3746" cy="2796"/>
          </a:xfrm>
        </p:grpSpPr>
        <p:sp>
          <p:nvSpPr>
            <p:cNvPr id="59" name="Google Shape;59;p14"/>
            <p:cNvSpPr/>
            <p:nvPr/>
          </p:nvSpPr>
          <p:spPr>
            <a:xfrm>
              <a:off x="1404" y="2571"/>
              <a:ext cx="384" cy="294"/>
            </a:xfrm>
            <a:custGeom>
              <a:avLst/>
              <a:gdLst/>
              <a:ahLst/>
              <a:cxnLst/>
              <a:rect l="l" t="t" r="r" b="b"/>
              <a:pathLst>
                <a:path w="162" h="124" extrusionOk="0">
                  <a:moveTo>
                    <a:pt x="0" y="124"/>
                  </a:moveTo>
                  <a:cubicBezTo>
                    <a:pt x="0" y="0"/>
                    <a:pt x="0" y="0"/>
                    <a:pt x="0" y="0"/>
                  </a:cubicBezTo>
                  <a:cubicBezTo>
                    <a:pt x="24" y="0"/>
                    <a:pt x="24" y="0"/>
                    <a:pt x="24" y="0"/>
                  </a:cubicBezTo>
                  <a:cubicBezTo>
                    <a:pt x="82" y="75"/>
                    <a:pt x="82" y="75"/>
                    <a:pt x="82" y="75"/>
                  </a:cubicBezTo>
                  <a:cubicBezTo>
                    <a:pt x="139" y="0"/>
                    <a:pt x="139" y="0"/>
                    <a:pt x="139" y="0"/>
                  </a:cubicBezTo>
                  <a:cubicBezTo>
                    <a:pt x="162" y="0"/>
                    <a:pt x="162" y="0"/>
                    <a:pt x="162" y="0"/>
                  </a:cubicBezTo>
                  <a:cubicBezTo>
                    <a:pt x="162" y="124"/>
                    <a:pt x="162" y="124"/>
                    <a:pt x="162" y="124"/>
                  </a:cubicBezTo>
                  <a:cubicBezTo>
                    <a:pt x="135" y="124"/>
                    <a:pt x="135" y="124"/>
                    <a:pt x="135" y="124"/>
                  </a:cubicBezTo>
                  <a:cubicBezTo>
                    <a:pt x="135" y="47"/>
                    <a:pt x="135" y="47"/>
                    <a:pt x="135" y="47"/>
                  </a:cubicBezTo>
                  <a:cubicBezTo>
                    <a:pt x="135" y="46"/>
                    <a:pt x="135" y="44"/>
                    <a:pt x="135" y="42"/>
                  </a:cubicBezTo>
                  <a:cubicBezTo>
                    <a:pt x="136" y="39"/>
                    <a:pt x="136" y="37"/>
                    <a:pt x="136" y="34"/>
                  </a:cubicBezTo>
                  <a:cubicBezTo>
                    <a:pt x="135" y="37"/>
                    <a:pt x="133" y="40"/>
                    <a:pt x="132" y="42"/>
                  </a:cubicBezTo>
                  <a:cubicBezTo>
                    <a:pt x="131" y="44"/>
                    <a:pt x="130" y="46"/>
                    <a:pt x="129" y="47"/>
                  </a:cubicBezTo>
                  <a:cubicBezTo>
                    <a:pt x="83" y="109"/>
                    <a:pt x="83" y="109"/>
                    <a:pt x="83" y="109"/>
                  </a:cubicBezTo>
                  <a:cubicBezTo>
                    <a:pt x="77" y="109"/>
                    <a:pt x="77" y="109"/>
                    <a:pt x="77" y="109"/>
                  </a:cubicBezTo>
                  <a:cubicBezTo>
                    <a:pt x="30" y="47"/>
                    <a:pt x="30" y="47"/>
                    <a:pt x="30" y="47"/>
                  </a:cubicBezTo>
                  <a:cubicBezTo>
                    <a:pt x="29" y="44"/>
                    <a:pt x="27" y="42"/>
                    <a:pt x="26" y="40"/>
                  </a:cubicBezTo>
                  <a:cubicBezTo>
                    <a:pt x="25" y="38"/>
                    <a:pt x="24" y="36"/>
                    <a:pt x="23" y="34"/>
                  </a:cubicBezTo>
                  <a:cubicBezTo>
                    <a:pt x="23" y="37"/>
                    <a:pt x="23" y="39"/>
                    <a:pt x="23" y="41"/>
                  </a:cubicBezTo>
                  <a:cubicBezTo>
                    <a:pt x="24" y="43"/>
                    <a:pt x="24" y="45"/>
                    <a:pt x="24" y="47"/>
                  </a:cubicBezTo>
                  <a:cubicBezTo>
                    <a:pt x="24" y="124"/>
                    <a:pt x="24" y="124"/>
                    <a:pt x="24" y="124"/>
                  </a:cubicBezTo>
                  <a:lnTo>
                    <a:pt x="0" y="12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0" name="Google Shape;60;p14"/>
            <p:cNvSpPr/>
            <p:nvPr/>
          </p:nvSpPr>
          <p:spPr>
            <a:xfrm>
              <a:off x="1972" y="2571"/>
              <a:ext cx="329" cy="294"/>
            </a:xfrm>
            <a:custGeom>
              <a:avLst/>
              <a:gdLst/>
              <a:ahLst/>
              <a:cxnLst/>
              <a:rect l="l" t="t" r="r" b="b"/>
              <a:pathLst>
                <a:path w="139" h="124" extrusionOk="0">
                  <a:moveTo>
                    <a:pt x="28" y="0"/>
                  </a:moveTo>
                  <a:cubicBezTo>
                    <a:pt x="28" y="100"/>
                    <a:pt x="28" y="100"/>
                    <a:pt x="28" y="100"/>
                  </a:cubicBezTo>
                  <a:cubicBezTo>
                    <a:pt x="111" y="100"/>
                    <a:pt x="111" y="100"/>
                    <a:pt x="111" y="100"/>
                  </a:cubicBezTo>
                  <a:cubicBezTo>
                    <a:pt x="111" y="0"/>
                    <a:pt x="111" y="0"/>
                    <a:pt x="111" y="0"/>
                  </a:cubicBezTo>
                  <a:cubicBezTo>
                    <a:pt x="139" y="0"/>
                    <a:pt x="139" y="0"/>
                    <a:pt x="139" y="0"/>
                  </a:cubicBezTo>
                  <a:cubicBezTo>
                    <a:pt x="139" y="94"/>
                    <a:pt x="139" y="94"/>
                    <a:pt x="139" y="94"/>
                  </a:cubicBezTo>
                  <a:cubicBezTo>
                    <a:pt x="139" y="106"/>
                    <a:pt x="137" y="113"/>
                    <a:pt x="133" y="117"/>
                  </a:cubicBezTo>
                  <a:cubicBezTo>
                    <a:pt x="129" y="122"/>
                    <a:pt x="121" y="124"/>
                    <a:pt x="109" y="124"/>
                  </a:cubicBezTo>
                  <a:cubicBezTo>
                    <a:pt x="30" y="124"/>
                    <a:pt x="30" y="124"/>
                    <a:pt x="30" y="124"/>
                  </a:cubicBezTo>
                  <a:cubicBezTo>
                    <a:pt x="18" y="124"/>
                    <a:pt x="10" y="122"/>
                    <a:pt x="6" y="117"/>
                  </a:cubicBezTo>
                  <a:cubicBezTo>
                    <a:pt x="2" y="113"/>
                    <a:pt x="0" y="106"/>
                    <a:pt x="0" y="94"/>
                  </a:cubicBezTo>
                  <a:cubicBezTo>
                    <a:pt x="0" y="0"/>
                    <a:pt x="0" y="0"/>
                    <a:pt x="0" y="0"/>
                  </a:cubicBezTo>
                  <a:lnTo>
                    <a:pt x="28" y="0"/>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1" name="Google Shape;61;p14"/>
            <p:cNvSpPr/>
            <p:nvPr/>
          </p:nvSpPr>
          <p:spPr>
            <a:xfrm>
              <a:off x="2479" y="2571"/>
              <a:ext cx="348" cy="294"/>
            </a:xfrm>
            <a:custGeom>
              <a:avLst/>
              <a:gdLst/>
              <a:ahLst/>
              <a:cxnLst/>
              <a:rect l="l" t="t" r="r" b="b"/>
              <a:pathLst>
                <a:path w="147" h="124" extrusionOk="0">
                  <a:moveTo>
                    <a:pt x="0" y="124"/>
                  </a:moveTo>
                  <a:cubicBezTo>
                    <a:pt x="0" y="0"/>
                    <a:pt x="0" y="0"/>
                    <a:pt x="0" y="0"/>
                  </a:cubicBezTo>
                  <a:cubicBezTo>
                    <a:pt x="106" y="0"/>
                    <a:pt x="106" y="0"/>
                    <a:pt x="106" y="0"/>
                  </a:cubicBezTo>
                  <a:cubicBezTo>
                    <a:pt x="116" y="0"/>
                    <a:pt x="123" y="2"/>
                    <a:pt x="128" y="6"/>
                  </a:cubicBezTo>
                  <a:cubicBezTo>
                    <a:pt x="132" y="9"/>
                    <a:pt x="134" y="16"/>
                    <a:pt x="134" y="24"/>
                  </a:cubicBezTo>
                  <a:cubicBezTo>
                    <a:pt x="134" y="53"/>
                    <a:pt x="134" y="53"/>
                    <a:pt x="134" y="53"/>
                  </a:cubicBezTo>
                  <a:cubicBezTo>
                    <a:pt x="134" y="61"/>
                    <a:pt x="132" y="67"/>
                    <a:pt x="128" y="71"/>
                  </a:cubicBezTo>
                  <a:cubicBezTo>
                    <a:pt x="123" y="75"/>
                    <a:pt x="116" y="77"/>
                    <a:pt x="106" y="77"/>
                  </a:cubicBezTo>
                  <a:cubicBezTo>
                    <a:pt x="90" y="77"/>
                    <a:pt x="90" y="77"/>
                    <a:pt x="90" y="77"/>
                  </a:cubicBezTo>
                  <a:cubicBezTo>
                    <a:pt x="147" y="124"/>
                    <a:pt x="147" y="124"/>
                    <a:pt x="147" y="124"/>
                  </a:cubicBezTo>
                  <a:cubicBezTo>
                    <a:pt x="106" y="124"/>
                    <a:pt x="106" y="124"/>
                    <a:pt x="106" y="124"/>
                  </a:cubicBezTo>
                  <a:cubicBezTo>
                    <a:pt x="56" y="77"/>
                    <a:pt x="56" y="77"/>
                    <a:pt x="56" y="77"/>
                  </a:cubicBezTo>
                  <a:cubicBezTo>
                    <a:pt x="29" y="77"/>
                    <a:pt x="29" y="77"/>
                    <a:pt x="29" y="77"/>
                  </a:cubicBezTo>
                  <a:cubicBezTo>
                    <a:pt x="29" y="124"/>
                    <a:pt x="29" y="124"/>
                    <a:pt x="29" y="124"/>
                  </a:cubicBezTo>
                  <a:lnTo>
                    <a:pt x="0" y="124"/>
                  </a:lnTo>
                  <a:close/>
                  <a:moveTo>
                    <a:pt x="93" y="22"/>
                  </a:moveTo>
                  <a:cubicBezTo>
                    <a:pt x="29" y="22"/>
                    <a:pt x="29" y="22"/>
                    <a:pt x="29" y="22"/>
                  </a:cubicBezTo>
                  <a:cubicBezTo>
                    <a:pt x="29" y="56"/>
                    <a:pt x="29" y="56"/>
                    <a:pt x="29" y="56"/>
                  </a:cubicBezTo>
                  <a:cubicBezTo>
                    <a:pt x="93" y="56"/>
                    <a:pt x="93" y="56"/>
                    <a:pt x="93" y="56"/>
                  </a:cubicBezTo>
                  <a:cubicBezTo>
                    <a:pt x="98" y="56"/>
                    <a:pt x="102" y="55"/>
                    <a:pt x="104" y="53"/>
                  </a:cubicBezTo>
                  <a:cubicBezTo>
                    <a:pt x="105" y="52"/>
                    <a:pt x="106" y="49"/>
                    <a:pt x="106" y="46"/>
                  </a:cubicBezTo>
                  <a:cubicBezTo>
                    <a:pt x="106" y="31"/>
                    <a:pt x="106" y="31"/>
                    <a:pt x="106" y="31"/>
                  </a:cubicBezTo>
                  <a:cubicBezTo>
                    <a:pt x="106" y="28"/>
                    <a:pt x="105" y="25"/>
                    <a:pt x="104" y="24"/>
                  </a:cubicBezTo>
                  <a:cubicBezTo>
                    <a:pt x="102" y="22"/>
                    <a:pt x="98" y="22"/>
                    <a:pt x="93" y="22"/>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2" name="Google Shape;62;p14"/>
            <p:cNvSpPr/>
            <p:nvPr/>
          </p:nvSpPr>
          <p:spPr>
            <a:xfrm>
              <a:off x="2969" y="2571"/>
              <a:ext cx="303" cy="294"/>
            </a:xfrm>
            <a:custGeom>
              <a:avLst/>
              <a:gdLst/>
              <a:ahLst/>
              <a:cxnLst/>
              <a:rect l="l" t="t" r="r" b="b"/>
              <a:pathLst>
                <a:path w="303" h="294" extrusionOk="0">
                  <a:moveTo>
                    <a:pt x="0" y="294"/>
                  </a:moveTo>
                  <a:lnTo>
                    <a:pt x="0" y="0"/>
                  </a:lnTo>
                  <a:lnTo>
                    <a:pt x="300" y="0"/>
                  </a:lnTo>
                  <a:lnTo>
                    <a:pt x="300" y="50"/>
                  </a:lnTo>
                  <a:lnTo>
                    <a:pt x="69" y="50"/>
                  </a:lnTo>
                  <a:lnTo>
                    <a:pt x="69" y="116"/>
                  </a:lnTo>
                  <a:lnTo>
                    <a:pt x="203" y="116"/>
                  </a:lnTo>
                  <a:lnTo>
                    <a:pt x="203" y="166"/>
                  </a:lnTo>
                  <a:lnTo>
                    <a:pt x="69" y="166"/>
                  </a:lnTo>
                  <a:lnTo>
                    <a:pt x="69" y="237"/>
                  </a:lnTo>
                  <a:lnTo>
                    <a:pt x="303" y="237"/>
                  </a:lnTo>
                  <a:lnTo>
                    <a:pt x="303" y="294"/>
                  </a:lnTo>
                  <a:lnTo>
                    <a:pt x="0" y="29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3" name="Google Shape;63;p14"/>
            <p:cNvSpPr/>
            <p:nvPr/>
          </p:nvSpPr>
          <p:spPr>
            <a:xfrm>
              <a:off x="3402" y="2571"/>
              <a:ext cx="381" cy="294"/>
            </a:xfrm>
            <a:custGeom>
              <a:avLst/>
              <a:gdLst/>
              <a:ahLst/>
              <a:cxnLst/>
              <a:rect l="l" t="t" r="r" b="b"/>
              <a:pathLst>
                <a:path w="381" h="294" extrusionOk="0">
                  <a:moveTo>
                    <a:pt x="2" y="294"/>
                  </a:moveTo>
                  <a:lnTo>
                    <a:pt x="142" y="142"/>
                  </a:lnTo>
                  <a:lnTo>
                    <a:pt x="0" y="0"/>
                  </a:lnTo>
                  <a:lnTo>
                    <a:pt x="90" y="0"/>
                  </a:lnTo>
                  <a:lnTo>
                    <a:pt x="185" y="100"/>
                  </a:lnTo>
                  <a:lnTo>
                    <a:pt x="272" y="0"/>
                  </a:lnTo>
                  <a:lnTo>
                    <a:pt x="353" y="0"/>
                  </a:lnTo>
                  <a:lnTo>
                    <a:pt x="225" y="135"/>
                  </a:lnTo>
                  <a:lnTo>
                    <a:pt x="381" y="294"/>
                  </a:lnTo>
                  <a:lnTo>
                    <a:pt x="289" y="294"/>
                  </a:lnTo>
                  <a:lnTo>
                    <a:pt x="182" y="180"/>
                  </a:lnTo>
                  <a:lnTo>
                    <a:pt x="83" y="294"/>
                  </a:lnTo>
                  <a:lnTo>
                    <a:pt x="2" y="29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4" name="Google Shape;64;p14"/>
            <p:cNvSpPr/>
            <p:nvPr/>
          </p:nvSpPr>
          <p:spPr>
            <a:xfrm>
              <a:off x="3864" y="2576"/>
              <a:ext cx="85" cy="73"/>
            </a:xfrm>
            <a:custGeom>
              <a:avLst/>
              <a:gdLst/>
              <a:ahLst/>
              <a:cxnLst/>
              <a:rect l="l" t="t" r="r" b="b"/>
              <a:pathLst>
                <a:path w="85" h="73" extrusionOk="0">
                  <a:moveTo>
                    <a:pt x="52" y="14"/>
                  </a:moveTo>
                  <a:lnTo>
                    <a:pt x="52" y="73"/>
                  </a:lnTo>
                  <a:lnTo>
                    <a:pt x="33" y="73"/>
                  </a:lnTo>
                  <a:lnTo>
                    <a:pt x="33" y="14"/>
                  </a:lnTo>
                  <a:lnTo>
                    <a:pt x="0" y="14"/>
                  </a:lnTo>
                  <a:lnTo>
                    <a:pt x="0" y="0"/>
                  </a:lnTo>
                  <a:lnTo>
                    <a:pt x="85" y="0"/>
                  </a:lnTo>
                  <a:lnTo>
                    <a:pt x="85" y="14"/>
                  </a:lnTo>
                  <a:lnTo>
                    <a:pt x="52" y="1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5" name="Google Shape;65;p14"/>
            <p:cNvSpPr/>
            <p:nvPr/>
          </p:nvSpPr>
          <p:spPr>
            <a:xfrm>
              <a:off x="3965" y="2576"/>
              <a:ext cx="97" cy="73"/>
            </a:xfrm>
            <a:custGeom>
              <a:avLst/>
              <a:gdLst/>
              <a:ahLst/>
              <a:cxnLst/>
              <a:rect l="l" t="t" r="r" b="b"/>
              <a:pathLst>
                <a:path w="41" h="31" extrusionOk="0">
                  <a:moveTo>
                    <a:pt x="0" y="31"/>
                  </a:moveTo>
                  <a:cubicBezTo>
                    <a:pt x="0" y="0"/>
                    <a:pt x="0" y="0"/>
                    <a:pt x="0" y="0"/>
                  </a:cubicBezTo>
                  <a:cubicBezTo>
                    <a:pt x="6" y="0"/>
                    <a:pt x="6" y="0"/>
                    <a:pt x="6" y="0"/>
                  </a:cubicBezTo>
                  <a:cubicBezTo>
                    <a:pt x="21" y="19"/>
                    <a:pt x="21" y="19"/>
                    <a:pt x="21" y="19"/>
                  </a:cubicBezTo>
                  <a:cubicBezTo>
                    <a:pt x="35" y="0"/>
                    <a:pt x="35" y="0"/>
                    <a:pt x="35" y="0"/>
                  </a:cubicBezTo>
                  <a:cubicBezTo>
                    <a:pt x="41" y="0"/>
                    <a:pt x="41" y="0"/>
                    <a:pt x="41" y="0"/>
                  </a:cubicBezTo>
                  <a:cubicBezTo>
                    <a:pt x="41" y="31"/>
                    <a:pt x="41" y="31"/>
                    <a:pt x="41" y="31"/>
                  </a:cubicBezTo>
                  <a:cubicBezTo>
                    <a:pt x="34" y="31"/>
                    <a:pt x="34" y="31"/>
                    <a:pt x="34" y="31"/>
                  </a:cubicBezTo>
                  <a:cubicBezTo>
                    <a:pt x="34" y="12"/>
                    <a:pt x="34" y="12"/>
                    <a:pt x="34" y="12"/>
                  </a:cubicBezTo>
                  <a:cubicBezTo>
                    <a:pt x="34" y="12"/>
                    <a:pt x="34" y="11"/>
                    <a:pt x="34" y="11"/>
                  </a:cubicBezTo>
                  <a:cubicBezTo>
                    <a:pt x="34" y="10"/>
                    <a:pt x="35" y="9"/>
                    <a:pt x="35" y="9"/>
                  </a:cubicBezTo>
                  <a:cubicBezTo>
                    <a:pt x="34" y="9"/>
                    <a:pt x="34" y="10"/>
                    <a:pt x="34" y="11"/>
                  </a:cubicBezTo>
                  <a:cubicBezTo>
                    <a:pt x="33" y="11"/>
                    <a:pt x="33" y="12"/>
                    <a:pt x="33" y="12"/>
                  </a:cubicBezTo>
                  <a:cubicBezTo>
                    <a:pt x="21" y="27"/>
                    <a:pt x="21" y="27"/>
                    <a:pt x="21" y="27"/>
                  </a:cubicBezTo>
                  <a:cubicBezTo>
                    <a:pt x="20" y="27"/>
                    <a:pt x="20" y="27"/>
                    <a:pt x="20" y="27"/>
                  </a:cubicBezTo>
                  <a:cubicBezTo>
                    <a:pt x="8" y="12"/>
                    <a:pt x="8" y="12"/>
                    <a:pt x="8" y="12"/>
                  </a:cubicBezTo>
                  <a:cubicBezTo>
                    <a:pt x="7" y="11"/>
                    <a:pt x="7" y="11"/>
                    <a:pt x="7" y="10"/>
                  </a:cubicBezTo>
                  <a:cubicBezTo>
                    <a:pt x="6" y="10"/>
                    <a:pt x="6" y="9"/>
                    <a:pt x="6" y="9"/>
                  </a:cubicBezTo>
                  <a:cubicBezTo>
                    <a:pt x="6" y="9"/>
                    <a:pt x="6" y="10"/>
                    <a:pt x="6" y="10"/>
                  </a:cubicBezTo>
                  <a:cubicBezTo>
                    <a:pt x="6" y="11"/>
                    <a:pt x="6" y="11"/>
                    <a:pt x="6" y="12"/>
                  </a:cubicBezTo>
                  <a:cubicBezTo>
                    <a:pt x="6" y="31"/>
                    <a:pt x="6" y="31"/>
                    <a:pt x="6" y="31"/>
                  </a:cubicBezTo>
                  <a:lnTo>
                    <a:pt x="0" y="31"/>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6" name="Google Shape;66;p14"/>
            <p:cNvSpPr/>
            <p:nvPr/>
          </p:nvSpPr>
          <p:spPr>
            <a:xfrm>
              <a:off x="316" y="1370"/>
              <a:ext cx="1750" cy="2796"/>
            </a:xfrm>
            <a:custGeom>
              <a:avLst/>
              <a:gdLst/>
              <a:ahLst/>
              <a:cxnLst/>
              <a:rect l="l" t="t" r="r" b="b"/>
              <a:pathLst>
                <a:path w="740" h="1181" extrusionOk="0">
                  <a:moveTo>
                    <a:pt x="651" y="224"/>
                  </a:moveTo>
                  <a:cubicBezTo>
                    <a:pt x="651" y="224"/>
                    <a:pt x="655" y="358"/>
                    <a:pt x="673" y="366"/>
                  </a:cubicBezTo>
                  <a:cubicBezTo>
                    <a:pt x="673" y="366"/>
                    <a:pt x="708" y="365"/>
                    <a:pt x="740" y="327"/>
                  </a:cubicBezTo>
                  <a:cubicBezTo>
                    <a:pt x="724" y="281"/>
                    <a:pt x="724" y="281"/>
                    <a:pt x="724" y="281"/>
                  </a:cubicBezTo>
                  <a:cubicBezTo>
                    <a:pt x="706" y="273"/>
                    <a:pt x="706" y="273"/>
                    <a:pt x="706" y="273"/>
                  </a:cubicBezTo>
                  <a:cubicBezTo>
                    <a:pt x="706" y="273"/>
                    <a:pt x="707" y="213"/>
                    <a:pt x="694" y="15"/>
                  </a:cubicBezTo>
                  <a:cubicBezTo>
                    <a:pt x="694" y="15"/>
                    <a:pt x="693" y="0"/>
                    <a:pt x="682" y="17"/>
                  </a:cubicBezTo>
                  <a:cubicBezTo>
                    <a:pt x="682" y="17"/>
                    <a:pt x="491" y="272"/>
                    <a:pt x="486" y="275"/>
                  </a:cubicBezTo>
                  <a:cubicBezTo>
                    <a:pt x="486" y="275"/>
                    <a:pt x="560" y="66"/>
                    <a:pt x="539" y="35"/>
                  </a:cubicBezTo>
                  <a:cubicBezTo>
                    <a:pt x="539" y="35"/>
                    <a:pt x="40" y="453"/>
                    <a:pt x="0" y="1181"/>
                  </a:cubicBezTo>
                  <a:cubicBezTo>
                    <a:pt x="0" y="1181"/>
                    <a:pt x="24" y="1165"/>
                    <a:pt x="26" y="1120"/>
                  </a:cubicBezTo>
                  <a:cubicBezTo>
                    <a:pt x="29" y="1075"/>
                    <a:pt x="40" y="957"/>
                    <a:pt x="58" y="872"/>
                  </a:cubicBezTo>
                  <a:cubicBezTo>
                    <a:pt x="77" y="787"/>
                    <a:pt x="218" y="347"/>
                    <a:pt x="514" y="99"/>
                  </a:cubicBezTo>
                  <a:cubicBezTo>
                    <a:pt x="514" y="99"/>
                    <a:pt x="510" y="150"/>
                    <a:pt x="463" y="294"/>
                  </a:cubicBezTo>
                  <a:cubicBezTo>
                    <a:pt x="463" y="294"/>
                    <a:pt x="457" y="308"/>
                    <a:pt x="469" y="364"/>
                  </a:cubicBezTo>
                  <a:cubicBezTo>
                    <a:pt x="469" y="364"/>
                    <a:pt x="481" y="387"/>
                    <a:pt x="651" y="224"/>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grpSp>
      <p:sp>
        <p:nvSpPr>
          <p:cNvPr id="67" name="Google Shape;67;p14"/>
          <p:cNvSpPr txBox="1">
            <a:spLocks noGrp="1"/>
          </p:cNvSpPr>
          <p:nvPr>
            <p:ph type="body" idx="3"/>
          </p:nvPr>
        </p:nvSpPr>
        <p:spPr>
          <a:xfrm>
            <a:off x="6275295" y="1665288"/>
            <a:ext cx="5314800" cy="4419200"/>
          </a:xfrm>
          <a:prstGeom prst="rect">
            <a:avLst/>
          </a:prstGeom>
          <a:noFill/>
          <a:ln>
            <a:noFill/>
          </a:ln>
        </p:spPr>
        <p:txBody>
          <a:bodyPr spcFirstLastPara="1" wrap="square" lIns="68575" tIns="68575" rIns="68575" bIns="68575" anchor="t" anchorCtr="0">
            <a:noAutofit/>
          </a:bodyPr>
          <a:lstStyle>
            <a:lvl1pPr marL="609585" marR="0" lvl="0" indent="-304792" algn="l" rtl="0">
              <a:lnSpc>
                <a:spcPct val="120000"/>
              </a:lnSpc>
              <a:spcBef>
                <a:spcPts val="0"/>
              </a:spcBef>
              <a:spcAft>
                <a:spcPts val="0"/>
              </a:spcAft>
              <a:buClr>
                <a:schemeClr val="dk2"/>
              </a:buClr>
              <a:buSzPts val="1400"/>
              <a:buFont typeface="Arial"/>
              <a:buNone/>
              <a:defRPr sz="1867" b="0" i="0" u="none" strike="noStrike" cap="none">
                <a:solidFill>
                  <a:schemeClr val="dk1"/>
                </a:solidFill>
                <a:latin typeface="Calibri"/>
                <a:ea typeface="Calibri"/>
                <a:cs typeface="Calibri"/>
                <a:sym typeface="Calibri"/>
              </a:defRPr>
            </a:lvl1pPr>
            <a:lvl2pPr marL="1219170" marR="0" lvl="1" indent="-406390" algn="l" rtl="0">
              <a:lnSpc>
                <a:spcPct val="120000"/>
              </a:lnSpc>
              <a:spcBef>
                <a:spcPts val="0"/>
              </a:spcBef>
              <a:spcAft>
                <a:spcPts val="0"/>
              </a:spcAft>
              <a:buClr>
                <a:schemeClr val="dk2"/>
              </a:buClr>
              <a:buSzPts val="1200"/>
              <a:buFont typeface="Arial"/>
              <a:buChar char="•"/>
              <a:defRPr sz="1600" b="0" i="0" u="none" strike="noStrike" cap="none">
                <a:solidFill>
                  <a:schemeClr val="dk1"/>
                </a:solidFill>
                <a:latin typeface="Calibri"/>
                <a:ea typeface="Calibri"/>
                <a:cs typeface="Calibri"/>
                <a:sym typeface="Calibri"/>
              </a:defRPr>
            </a:lvl2pPr>
            <a:lvl3pPr marL="1828754" marR="0" lvl="2" indent="-397923" algn="l" rtl="0">
              <a:lnSpc>
                <a:spcPct val="120000"/>
              </a:lnSpc>
              <a:spcBef>
                <a:spcPts val="0"/>
              </a:spcBef>
              <a:spcAft>
                <a:spcPts val="0"/>
              </a:spcAft>
              <a:buClr>
                <a:schemeClr val="dk2"/>
              </a:buClr>
              <a:buSzPts val="1100"/>
              <a:buFont typeface="Arial"/>
              <a:buChar char="•"/>
              <a:defRPr sz="1467" b="0" i="0" u="none" strike="noStrike" cap="none">
                <a:solidFill>
                  <a:schemeClr val="dk1"/>
                </a:solidFill>
                <a:latin typeface="Calibri"/>
                <a:ea typeface="Calibri"/>
                <a:cs typeface="Calibri"/>
                <a:sym typeface="Calibri"/>
              </a:defRPr>
            </a:lvl3pPr>
            <a:lvl4pPr marL="2438339" marR="0" lvl="3" indent="-372524" algn="l" rtl="0">
              <a:lnSpc>
                <a:spcPct val="120000"/>
              </a:lnSpc>
              <a:spcBef>
                <a:spcPts val="0"/>
              </a:spcBef>
              <a:spcAft>
                <a:spcPts val="0"/>
              </a:spcAft>
              <a:buClr>
                <a:schemeClr val="dk2"/>
              </a:buClr>
              <a:buSzPts val="800"/>
              <a:buFont typeface="Arial"/>
              <a:buChar char="•"/>
              <a:defRPr sz="1200" b="0" i="0" u="none" strike="noStrike" cap="none">
                <a:solidFill>
                  <a:schemeClr val="dk1"/>
                </a:solidFill>
                <a:latin typeface="Calibri"/>
                <a:ea typeface="Calibri"/>
                <a:cs typeface="Calibri"/>
                <a:sym typeface="Calibri"/>
              </a:defRPr>
            </a:lvl4pPr>
            <a:lvl5pPr marL="3047924" marR="0" lvl="4" indent="-364058" algn="l" rtl="0">
              <a:lnSpc>
                <a:spcPct val="120000"/>
              </a:lnSpc>
              <a:spcBef>
                <a:spcPts val="0"/>
              </a:spcBef>
              <a:spcAft>
                <a:spcPts val="0"/>
              </a:spcAft>
              <a:buClr>
                <a:schemeClr val="dk2"/>
              </a:buClr>
              <a:buSzPts val="700"/>
              <a:buFont typeface="Arial"/>
              <a:buChar char="•"/>
              <a:defRPr sz="1200" b="0" i="1" u="none" strike="noStrike" cap="none">
                <a:solidFill>
                  <a:schemeClr val="dk1"/>
                </a:solidFill>
                <a:latin typeface="Calibri"/>
                <a:ea typeface="Calibri"/>
                <a:cs typeface="Calibri"/>
                <a:sym typeface="Calibri"/>
              </a:defRPr>
            </a:lvl5pPr>
            <a:lvl6pPr marL="3657509" marR="0" lvl="5"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8" name="Google Shape;68;p1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solidFill>
                  <a:schemeClr val="dk2"/>
                </a:solidFill>
                <a:latin typeface="Cabin"/>
                <a:ea typeface="Cabin"/>
                <a:cs typeface="Cabin"/>
                <a:sym typeface="Cabin"/>
              </a:defRPr>
            </a:lvl1pPr>
            <a:lvl2pPr lvl="1">
              <a:buNone/>
              <a:defRPr>
                <a:solidFill>
                  <a:schemeClr val="dk2"/>
                </a:solidFill>
                <a:latin typeface="Cabin"/>
                <a:ea typeface="Cabin"/>
                <a:cs typeface="Cabin"/>
                <a:sym typeface="Cabin"/>
              </a:defRPr>
            </a:lvl2pPr>
            <a:lvl3pPr lvl="2">
              <a:buNone/>
              <a:defRPr>
                <a:solidFill>
                  <a:schemeClr val="dk2"/>
                </a:solidFill>
                <a:latin typeface="Cabin"/>
                <a:ea typeface="Cabin"/>
                <a:cs typeface="Cabin"/>
                <a:sym typeface="Cabin"/>
              </a:defRPr>
            </a:lvl3pPr>
            <a:lvl4pPr lvl="3">
              <a:buNone/>
              <a:defRPr>
                <a:solidFill>
                  <a:schemeClr val="dk2"/>
                </a:solidFill>
                <a:latin typeface="Cabin"/>
                <a:ea typeface="Cabin"/>
                <a:cs typeface="Cabin"/>
                <a:sym typeface="Cabin"/>
              </a:defRPr>
            </a:lvl4pPr>
            <a:lvl5pPr lvl="4">
              <a:buNone/>
              <a:defRPr>
                <a:solidFill>
                  <a:schemeClr val="dk2"/>
                </a:solidFill>
                <a:latin typeface="Cabin"/>
                <a:ea typeface="Cabin"/>
                <a:cs typeface="Cabin"/>
                <a:sym typeface="Cabin"/>
              </a:defRPr>
            </a:lvl5pPr>
            <a:lvl6pPr lvl="5">
              <a:buNone/>
              <a:defRPr>
                <a:solidFill>
                  <a:schemeClr val="dk2"/>
                </a:solidFill>
                <a:latin typeface="Cabin"/>
                <a:ea typeface="Cabin"/>
                <a:cs typeface="Cabin"/>
                <a:sym typeface="Cabin"/>
              </a:defRPr>
            </a:lvl6pPr>
            <a:lvl7pPr lvl="6">
              <a:buNone/>
              <a:defRPr>
                <a:solidFill>
                  <a:schemeClr val="dk2"/>
                </a:solidFill>
                <a:latin typeface="Cabin"/>
                <a:ea typeface="Cabin"/>
                <a:cs typeface="Cabin"/>
                <a:sym typeface="Cabin"/>
              </a:defRPr>
            </a:lvl7pPr>
            <a:lvl8pPr lvl="7">
              <a:buNone/>
              <a:defRPr>
                <a:solidFill>
                  <a:schemeClr val="dk2"/>
                </a:solidFill>
                <a:latin typeface="Cabin"/>
                <a:ea typeface="Cabin"/>
                <a:cs typeface="Cabin"/>
                <a:sym typeface="Cabin"/>
              </a:defRPr>
            </a:lvl8pPr>
            <a:lvl9pPr lvl="8">
              <a:buNone/>
              <a:defRPr>
                <a:solidFill>
                  <a:schemeClr val="dk2"/>
                </a:solidFill>
                <a:latin typeface="Cabin"/>
                <a:ea typeface="Cabin"/>
                <a:cs typeface="Cabin"/>
                <a:sym typeface="Cabin"/>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3896642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07/05/2025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07/05/2025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07/05/2025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07/05/2025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07/05/2025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07/05/2025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07/05/2025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07/05/2025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07/05/2025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‹N°›</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creativecommons.org/licenses/by-sa/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2.png"/><Relationship Id="rId7" Type="http://schemas.openxmlformats.org/officeDocument/2006/relationships/hyperlink" Target="https://ahmadatwi.me/"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hyperlink" Target="https://philippe.bourgau.net/built-in-quality-game/" TargetMode="External"/><Relationship Id="rId5" Type="http://schemas.openxmlformats.org/officeDocument/2006/relationships/image" Target="../media/image23.png"/><Relationship Id="rId10" Type="http://schemas.openxmlformats.org/officeDocument/2006/relationships/image" Target="../media/image2.png"/><Relationship Id="rId4" Type="http://schemas.openxmlformats.org/officeDocument/2006/relationships/hyperlink" Target="http://philippe.bourgau.net/" TargetMode="External"/><Relationship Id="rId9" Type="http://schemas.openxmlformats.org/officeDocument/2006/relationships/hyperlink" Target="https://www.murex.co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Cynefin_framework"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eb.mit.edu/nelsonr/www/Repenning=Sterman_CMR_su01_.pdf"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https://www.crunchbase.com/organization/food-on-the-table"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goodreads.com/book/show/10127019-the-lean-startup?from_search=tru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goodreads.com/book/show/6278270-the-principles-of-product-development-flow"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web.stanford.edu/group/AIM/AIMPrograms/EventsArchives/wkshparchives/Variability.html"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www.allaboutlean.com/kingman-formula/"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hyperlink" Target="https://www.youtube.com/watch?v=QqZRUxYAumg" TargetMode="Externa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dreads.com/book/show/10288718-specification-by-example?from_search=true" TargetMode="External"/><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hyperlink" Target="https://www.goodreads.com/book/show/35747076-accelerate?from_search=true" TargetMode="Externa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n:Creative_Commons"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creativecommons.org/licenses/by/3.0/deed.e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bit.ly/2Pr8nW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8886D-26B9-428E-A70F-4C154AF87F6E}"/>
              </a:ext>
            </a:extLst>
          </p:cNvPr>
          <p:cNvPicPr>
            <a:picLocks noChangeAspect="1"/>
          </p:cNvPicPr>
          <p:nvPr/>
        </p:nvPicPr>
        <p:blipFill>
          <a:blip r:embed="rId3"/>
          <a:stretch>
            <a:fillRect/>
          </a:stretch>
        </p:blipFill>
        <p:spPr>
          <a:xfrm rot="21379297">
            <a:off x="410306" y="441373"/>
            <a:ext cx="7967003" cy="5975252"/>
          </a:xfrm>
          <a:prstGeom prst="rect">
            <a:avLst/>
          </a:prstGeom>
          <a:effectLst>
            <a:outerShdw blurRad="50800" dist="38100" dir="2700000" algn="tl" rotWithShape="0">
              <a:prstClr val="black">
                <a:alpha val="40000"/>
              </a:prstClr>
            </a:outerShdw>
          </a:effectLst>
        </p:spPr>
      </p:pic>
      <p:sp>
        <p:nvSpPr>
          <p:cNvPr id="2" name="Title 1"/>
          <p:cNvSpPr>
            <a:spLocks noGrp="1"/>
          </p:cNvSpPr>
          <p:nvPr>
            <p:ph type="ctrTitle"/>
          </p:nvPr>
        </p:nvSpPr>
        <p:spPr>
          <a:xfrm>
            <a:off x="8560777" y="0"/>
            <a:ext cx="3505200" cy="6858000"/>
          </a:xfrm>
        </p:spPr>
        <p:txBody>
          <a:bodyPr anchor="ctr">
            <a:normAutofit/>
          </a:bodyPr>
          <a:lstStyle/>
          <a:p>
            <a:r>
              <a:rPr lang="en-GB" sz="8000" dirty="0">
                <a:solidFill>
                  <a:schemeClr val="tx2"/>
                </a:solidFill>
                <a:latin typeface="Buxton Sketch" panose="03080500000500000004" pitchFamily="66" charset="0"/>
              </a:rPr>
              <a:t>The built-in quality game!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1700E-8D91-4E43-8684-D31374DC68FA}"/>
              </a:ext>
            </a:extLst>
          </p:cNvPr>
          <p:cNvSpPr>
            <a:spLocks noGrp="1"/>
          </p:cNvSpPr>
          <p:nvPr>
            <p:ph type="title"/>
          </p:nvPr>
        </p:nvSpPr>
        <p:spPr/>
        <p:txBody>
          <a:bodyPr/>
          <a:lstStyle/>
          <a:p>
            <a:r>
              <a:rPr lang="en-US" dirty="0" err="1">
                <a:solidFill>
                  <a:schemeClr val="tx2"/>
                </a:solidFill>
                <a:latin typeface="Buxton Sketch"/>
              </a:rPr>
              <a:t>Niveau</a:t>
            </a:r>
            <a:r>
              <a:rPr lang="en-US" dirty="0">
                <a:solidFill>
                  <a:schemeClr val="tx2"/>
                </a:solidFill>
                <a:latin typeface="Buxton Sketch"/>
              </a:rPr>
              <a:t> 1, on </a:t>
            </a:r>
            <a:r>
              <a:rPr lang="en-US" dirty="0" err="1">
                <a:solidFill>
                  <a:schemeClr val="tx2"/>
                </a:solidFill>
                <a:latin typeface="Buxton Sketch"/>
              </a:rPr>
              <a:t>joue</a:t>
            </a:r>
            <a:r>
              <a:rPr lang="en-US" dirty="0">
                <a:solidFill>
                  <a:schemeClr val="tx2"/>
                </a:solidFill>
                <a:latin typeface="Buxton Sketch"/>
              </a:rPr>
              <a:t> pour de </a:t>
            </a:r>
            <a:r>
              <a:rPr lang="en-US" dirty="0" err="1">
                <a:solidFill>
                  <a:schemeClr val="tx2"/>
                </a:solidFill>
                <a:latin typeface="Buxton Sketch"/>
              </a:rPr>
              <a:t>vrai</a:t>
            </a:r>
            <a:r>
              <a:rPr lang="en-US" dirty="0">
                <a:solidFill>
                  <a:schemeClr val="tx2"/>
                </a:solidFill>
                <a:latin typeface="Buxton Sketch"/>
              </a:rPr>
              <a:t> !</a:t>
            </a:r>
            <a:endParaRPr lang="fr-FR" dirty="0">
              <a:solidFill>
                <a:schemeClr val="tx2"/>
              </a:solidFill>
              <a:latin typeface="Buxton Sketch"/>
            </a:endParaRPr>
          </a:p>
        </p:txBody>
      </p:sp>
      <p:sp>
        <p:nvSpPr>
          <p:cNvPr id="3" name="Content Placeholder 2">
            <a:extLst>
              <a:ext uri="{FF2B5EF4-FFF2-40B4-BE49-F238E27FC236}">
                <a16:creationId xmlns:a16="http://schemas.microsoft.com/office/drawing/2014/main" id="{34B17C51-639C-4148-A164-1394FD5D7A67}"/>
              </a:ext>
            </a:extLst>
          </p:cNvPr>
          <p:cNvSpPr>
            <a:spLocks noGrp="1"/>
          </p:cNvSpPr>
          <p:nvPr>
            <p:ph idx="1"/>
          </p:nvPr>
        </p:nvSpPr>
        <p:spPr>
          <a:xfrm>
            <a:off x="838200" y="1914592"/>
            <a:ext cx="10515600" cy="4423310"/>
          </a:xfrm>
        </p:spPr>
        <p:txBody>
          <a:bodyPr vert="horz" lIns="91440" tIns="45720" rIns="91440" bIns="45720" rtlCol="0" anchor="t">
            <a:normAutofit fontScale="70000" lnSpcReduction="20000"/>
          </a:bodyPr>
          <a:lstStyle/>
          <a:p>
            <a:pPr marL="742950" indent="-742950">
              <a:buFont typeface="+mj-lt"/>
              <a:buAutoNum type="arabicPeriod"/>
            </a:pPr>
            <a:r>
              <a:rPr lang="fr-FR" sz="3600" dirty="0">
                <a:solidFill>
                  <a:schemeClr val="tx2"/>
                </a:solidFill>
                <a:latin typeface="Buxton Sketch"/>
              </a:rPr>
              <a:t>Ouvrons ensemble la pochette « Niveau 1 ».</a:t>
            </a:r>
          </a:p>
          <a:p>
            <a:pPr marL="742950" indent="-742950">
              <a:buFont typeface="+mj-lt"/>
              <a:buAutoNum type="arabicPeriod"/>
            </a:pPr>
            <a:endParaRPr lang="fr-FR" sz="3600" dirty="0">
              <a:solidFill>
                <a:schemeClr val="tx2"/>
              </a:solidFill>
              <a:latin typeface="Buxton Sketch"/>
            </a:endParaRPr>
          </a:p>
          <a:p>
            <a:pPr marL="742950" indent="-742950">
              <a:buFont typeface="+mj-lt"/>
              <a:buAutoNum type="arabicPeriod"/>
            </a:pPr>
            <a:r>
              <a:rPr lang="fr-FR" sz="3600" dirty="0">
                <a:solidFill>
                  <a:schemeClr val="tx2"/>
                </a:solidFill>
                <a:latin typeface="Buxton Sketch"/>
              </a:rPr>
              <a:t>Choisissez une pratique avantageuse aléatoire parmi celles disponibles. Si vous obtenez </a:t>
            </a:r>
            <a:r>
              <a:rPr lang="fr-FR" sz="3600" dirty="0" err="1">
                <a:solidFill>
                  <a:schemeClr val="tx2"/>
                </a:solidFill>
                <a:latin typeface="Buxton Sketch"/>
              </a:rPr>
              <a:t>Craftsmanship</a:t>
            </a:r>
            <a:r>
              <a:rPr lang="fr-FR" sz="3600" dirty="0">
                <a:solidFill>
                  <a:schemeClr val="tx2"/>
                </a:solidFill>
                <a:latin typeface="Buxton Sketch"/>
              </a:rPr>
              <a:t>, malheureusement, vous commencez sans avantage :-(</a:t>
            </a:r>
          </a:p>
          <a:p>
            <a:pPr marL="742950" indent="-742950">
              <a:buFont typeface="+mj-lt"/>
              <a:buAutoNum type="arabicPeriod"/>
            </a:pPr>
            <a:endParaRPr lang="fr-FR" sz="3600" dirty="0">
              <a:solidFill>
                <a:schemeClr val="tx2"/>
              </a:solidFill>
              <a:latin typeface="Buxton Sketch"/>
            </a:endParaRPr>
          </a:p>
          <a:p>
            <a:pPr marL="742950" indent="-742950">
              <a:buFont typeface="+mj-lt"/>
              <a:buAutoNum type="arabicPeriod"/>
            </a:pPr>
            <a:r>
              <a:rPr lang="fr-FR" sz="3600" dirty="0">
                <a:solidFill>
                  <a:schemeClr val="tx2"/>
                </a:solidFill>
                <a:latin typeface="Buxton Sketch"/>
              </a:rPr>
              <a:t>Faites une pause et lisez à haute voix la section de la fiche de référence concernant cette nouvelle pratique.</a:t>
            </a:r>
          </a:p>
          <a:p>
            <a:pPr marL="742950" indent="-742950">
              <a:buFont typeface="+mj-lt"/>
              <a:buAutoNum type="arabicPeriod"/>
            </a:pPr>
            <a:endParaRPr lang="fr-FR" sz="3600" dirty="0">
              <a:solidFill>
                <a:schemeClr val="tx2"/>
              </a:solidFill>
              <a:latin typeface="Buxton Sketch"/>
            </a:endParaRPr>
          </a:p>
          <a:p>
            <a:pPr marL="742950" indent="-742950">
              <a:buFont typeface="+mj-lt"/>
              <a:buAutoNum type="arabicPeriod"/>
            </a:pPr>
            <a:r>
              <a:rPr lang="fr-FR" sz="3600" dirty="0">
                <a:solidFill>
                  <a:schemeClr val="tx2"/>
                </a:solidFill>
                <a:latin typeface="Buxton Sketch"/>
              </a:rPr>
              <a:t>Appliquez les actions de cette meilleure pratique et reprenez le jeu.</a:t>
            </a:r>
          </a:p>
          <a:p>
            <a:pPr marL="742950" indent="-742950">
              <a:buFont typeface="+mj-lt"/>
              <a:buAutoNum type="arabicPeriod"/>
            </a:pPr>
            <a:endParaRPr lang="fr-FR" sz="3600" dirty="0">
              <a:solidFill>
                <a:schemeClr val="tx2"/>
              </a:solidFill>
              <a:latin typeface="Buxton Sketch"/>
            </a:endParaRPr>
          </a:p>
          <a:p>
            <a:pPr marL="742950" indent="-742950">
              <a:buFont typeface="+mj-lt"/>
              <a:buAutoNum type="arabicPeriod"/>
            </a:pPr>
            <a:r>
              <a:rPr lang="fr-FR" sz="3600" dirty="0">
                <a:solidFill>
                  <a:schemeClr val="tx2"/>
                </a:solidFill>
                <a:latin typeface="Buxton Sketch"/>
              </a:rPr>
              <a:t>Comme précédemment, le joueur de production doit suivre les fonctionnalités livrées à chaque tour.</a:t>
            </a:r>
            <a:endParaRPr lang="en-US" sz="3600" dirty="0">
              <a:solidFill>
                <a:schemeClr val="tx2"/>
              </a:solidFill>
              <a:latin typeface="Buxton Sketch" panose="03080500000500000004" pitchFamily="66" charset="0"/>
            </a:endParaRPr>
          </a:p>
        </p:txBody>
      </p:sp>
      <p:pic>
        <p:nvPicPr>
          <p:cNvPr id="4098" name="Picture 2">
            <a:extLst>
              <a:ext uri="{FF2B5EF4-FFF2-40B4-BE49-F238E27FC236}">
                <a16:creationId xmlns:a16="http://schemas.microsoft.com/office/drawing/2014/main" id="{B6C473BB-81FC-4C48-AD5F-FFF8FDCD5C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67707">
            <a:off x="8879384" y="238515"/>
            <a:ext cx="2910515" cy="218288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B8C073D-0577-4D4B-A03C-FF68DCF2CB38}"/>
              </a:ext>
            </a:extLst>
          </p:cNvPr>
          <p:cNvSpPr/>
          <p:nvPr/>
        </p:nvSpPr>
        <p:spPr>
          <a:xfrm rot="286705">
            <a:off x="9686520" y="1773480"/>
            <a:ext cx="2014700" cy="646331"/>
          </a:xfrm>
          <a:prstGeom prst="rect">
            <a:avLst/>
          </a:prstGeom>
        </p:spPr>
        <p:txBody>
          <a:bodyPr wrap="square">
            <a:spAutoFit/>
          </a:bodyPr>
          <a:lstStyle/>
          <a:p>
            <a:pPr algn="r"/>
            <a:r>
              <a:rPr lang="en-US" dirty="0">
                <a:solidFill>
                  <a:schemeClr val="bg1"/>
                </a:solidFill>
                <a:latin typeface="Buxton Sketch" panose="03080500000500000004" pitchFamily="66" charset="0"/>
              </a:rPr>
              <a:t>From Wikipedia, </a:t>
            </a:r>
            <a:r>
              <a:rPr lang="en-US" i="1" dirty="0">
                <a:solidFill>
                  <a:schemeClr val="bg1"/>
                </a:solidFill>
                <a:latin typeface="Buxton Sketch" panose="03080500000500000004" pitchFamily="66" charset="0"/>
              </a:rPr>
              <a:t>by Gaz,</a:t>
            </a:r>
            <a:r>
              <a:rPr lang="en-US" i="1" dirty="0">
                <a:latin typeface="Buxton Sketch" panose="03080500000500000004" pitchFamily="66" charset="0"/>
              </a:rPr>
              <a:t> </a:t>
            </a:r>
            <a:r>
              <a:rPr lang="en-US" i="1" dirty="0">
                <a:latin typeface="Buxton Sketch" panose="03080500000500000004" pitchFamily="66" charset="0"/>
                <a:hlinkClick r:id="rId4"/>
              </a:rPr>
              <a:t>CC BY-SA 3.0</a:t>
            </a:r>
            <a:endParaRPr lang="en-US" dirty="0">
              <a:solidFill>
                <a:schemeClr val="tx2"/>
              </a:solidFill>
              <a:latin typeface="Buxton Sketch" panose="03080500000500000004" pitchFamily="66" charset="0"/>
            </a:endParaRPr>
          </a:p>
        </p:txBody>
      </p:sp>
      <p:sp>
        <p:nvSpPr>
          <p:cNvPr id="6" name="Rectangle: Folded Corner 3">
            <a:extLst>
              <a:ext uri="{FF2B5EF4-FFF2-40B4-BE49-F238E27FC236}">
                <a16:creationId xmlns:a16="http://schemas.microsoft.com/office/drawing/2014/main" id="{E96443E2-298A-AC47-A3D8-E25375DA0210}"/>
              </a:ext>
            </a:extLst>
          </p:cNvPr>
          <p:cNvSpPr/>
          <p:nvPr/>
        </p:nvSpPr>
        <p:spPr>
          <a:xfrm rot="21273763">
            <a:off x="1251989" y="1982565"/>
            <a:ext cx="6350282" cy="3994201"/>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fr-FR" sz="2300" dirty="0">
                <a:solidFill>
                  <a:schemeClr val="tx2"/>
                </a:solidFill>
                <a:latin typeface="Buxton Sketch"/>
              </a:rPr>
              <a:t>Rappels et notes</a:t>
            </a:r>
          </a:p>
          <a:p>
            <a:pPr algn="ctr"/>
            <a:endParaRPr lang="fr-FR" sz="2300" dirty="0">
              <a:solidFill>
                <a:schemeClr val="tx2"/>
              </a:solidFill>
              <a:latin typeface="Buxton Sketch"/>
            </a:endParaRPr>
          </a:p>
          <a:p>
            <a:pPr marL="342900" indent="-342900">
              <a:buFont typeface="Arial" panose="020B0604020202020204" pitchFamily="34" charset="0"/>
              <a:buChar char="•"/>
            </a:pPr>
            <a:r>
              <a:rPr lang="fr-FR" sz="2300" dirty="0">
                <a:solidFill>
                  <a:schemeClr val="tx2"/>
                </a:solidFill>
                <a:latin typeface="Buxton Sketch"/>
              </a:rPr>
              <a:t>    Lorsque vous cachez une colonne, placez les tickets existants par dessus et traitez-les lors du tour suivant.</a:t>
            </a:r>
          </a:p>
          <a:p>
            <a:pPr marL="342900" indent="-342900">
              <a:buFont typeface="Arial" panose="020B0604020202020204" pitchFamily="34" charset="0"/>
              <a:buChar char="•"/>
            </a:pPr>
            <a:r>
              <a:rPr lang="fr-FR" sz="2300" dirty="0">
                <a:solidFill>
                  <a:schemeClr val="tx2"/>
                </a:solidFill>
                <a:latin typeface="Buxton Sketch"/>
              </a:rPr>
              <a:t>    </a:t>
            </a:r>
            <a:r>
              <a:rPr lang="fr-FR" sz="2300" dirty="0" err="1">
                <a:solidFill>
                  <a:schemeClr val="tx2"/>
                </a:solidFill>
                <a:latin typeface="Buxton Sketch"/>
              </a:rPr>
              <a:t>Re-divisez</a:t>
            </a:r>
            <a:r>
              <a:rPr lang="fr-FR" sz="2300" dirty="0">
                <a:solidFill>
                  <a:schemeClr val="tx2"/>
                </a:solidFill>
                <a:latin typeface="Buxton Sketch"/>
              </a:rPr>
              <a:t> les tickets qui ont été renvoyés au </a:t>
            </a:r>
            <a:r>
              <a:rPr lang="fr-FR" sz="2300" dirty="0" err="1">
                <a:solidFill>
                  <a:schemeClr val="tx2"/>
                </a:solidFill>
                <a:latin typeface="Buxton Sketch"/>
              </a:rPr>
              <a:t>backlog</a:t>
            </a:r>
            <a:r>
              <a:rPr lang="fr-FR" sz="2300" dirty="0">
                <a:solidFill>
                  <a:schemeClr val="tx2"/>
                </a:solidFill>
                <a:latin typeface="Buxton Sketch"/>
              </a:rPr>
              <a:t> produit !</a:t>
            </a:r>
          </a:p>
          <a:p>
            <a:pPr marL="342900" indent="-342900">
              <a:buFont typeface="Arial" panose="020B0604020202020204" pitchFamily="34" charset="0"/>
              <a:buChar char="•"/>
            </a:pPr>
            <a:r>
              <a:rPr lang="fr-FR" sz="2300" dirty="0">
                <a:solidFill>
                  <a:schemeClr val="tx2"/>
                </a:solidFill>
                <a:latin typeface="Buxton Sketch"/>
              </a:rPr>
              <a:t>    Si vous atteignez la fin de la feuille de suivi, recommencez à partir de la gauche.</a:t>
            </a:r>
          </a:p>
          <a:p>
            <a:pPr marL="342900" indent="-342900">
              <a:buFont typeface="Arial" panose="020B0604020202020204" pitchFamily="34" charset="0"/>
              <a:buChar char="•"/>
            </a:pPr>
            <a:r>
              <a:rPr lang="fr-FR" sz="2300" dirty="0">
                <a:solidFill>
                  <a:schemeClr val="tx2"/>
                </a:solidFill>
                <a:latin typeface="Buxton Sketch"/>
              </a:rPr>
              <a:t>    En cas de doute : consultez les règles ou demandez à un animateur.</a:t>
            </a:r>
            <a:endParaRPr lang="fr-FR" sz="2000" dirty="0">
              <a:solidFill>
                <a:schemeClr val="tx2"/>
              </a:solidFill>
              <a:latin typeface="Buxton Sketch"/>
            </a:endParaRPr>
          </a:p>
        </p:txBody>
      </p:sp>
    </p:spTree>
    <p:extLst>
      <p:ext uri="{BB962C8B-B14F-4D97-AF65-F5344CB8AC3E}">
        <p14:creationId xmlns:p14="http://schemas.microsoft.com/office/powerpoint/2010/main" val="16795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D37E-262B-4C99-AD51-41F4638AC6C7}"/>
              </a:ext>
            </a:extLst>
          </p:cNvPr>
          <p:cNvSpPr>
            <a:spLocks noGrp="1"/>
          </p:cNvSpPr>
          <p:nvPr>
            <p:ph type="title"/>
          </p:nvPr>
        </p:nvSpPr>
        <p:spPr/>
        <p:txBody>
          <a:bodyPr/>
          <a:lstStyle/>
          <a:p>
            <a:r>
              <a:rPr lang="en-US" dirty="0" err="1">
                <a:solidFill>
                  <a:schemeClr val="tx2"/>
                </a:solidFill>
                <a:latin typeface="Buxton Sketch"/>
              </a:rPr>
              <a:t>Niveau</a:t>
            </a:r>
            <a:r>
              <a:rPr lang="en-US" dirty="0">
                <a:solidFill>
                  <a:schemeClr val="tx2"/>
                </a:solidFill>
                <a:latin typeface="Buxton Sketch"/>
              </a:rPr>
              <a:t> 2</a:t>
            </a:r>
            <a:endParaRPr lang="fr-FR"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D10E7B0A-1E8D-4347-BCC7-F262C9706F2A}"/>
              </a:ext>
            </a:extLst>
          </p:cNvPr>
          <p:cNvSpPr>
            <a:spLocks noGrp="1"/>
          </p:cNvSpPr>
          <p:nvPr>
            <p:ph idx="1"/>
          </p:nvPr>
        </p:nvSpPr>
        <p:spPr>
          <a:xfrm>
            <a:off x="838200" y="1825625"/>
            <a:ext cx="6181578" cy="4351338"/>
          </a:xfrm>
        </p:spPr>
        <p:txBody>
          <a:bodyPr vert="horz" lIns="91440" tIns="45720" rIns="91440" bIns="45720" rtlCol="0" anchor="t">
            <a:normAutofit/>
          </a:bodyPr>
          <a:lstStyle/>
          <a:p>
            <a:pPr marL="514350" indent="-514350">
              <a:buAutoNum type="arabicPeriod"/>
            </a:pPr>
            <a:r>
              <a:rPr lang="en-US" dirty="0">
                <a:solidFill>
                  <a:schemeClr val="tx2"/>
                </a:solidFill>
                <a:latin typeface="Buxton Sketch"/>
              </a:rPr>
              <a:t>Let's open sleeve 'Level 2' together</a:t>
            </a:r>
            <a:endParaRPr lang="fr-FR" dirty="0">
              <a:solidFill>
                <a:schemeClr val="tx2"/>
              </a:solidFill>
            </a:endParaRPr>
          </a:p>
          <a:p>
            <a:pPr marL="514350" indent="-514350">
              <a:buFont typeface="+mj-lt"/>
              <a:buAutoNum type="arabicPeriod"/>
            </a:pPr>
            <a:endParaRPr lang="en-US" dirty="0">
              <a:solidFill>
                <a:schemeClr val="tx2"/>
              </a:solidFill>
              <a:latin typeface="Buxton Sketch" panose="03080500000500000004" pitchFamily="66" charset="0"/>
            </a:endParaRPr>
          </a:p>
          <a:p>
            <a:pPr marL="514350" indent="-514350">
              <a:buFont typeface="+mj-lt"/>
              <a:buAutoNum type="arabicPeriod"/>
            </a:pPr>
            <a:r>
              <a:rPr lang="en-US" dirty="0">
                <a:solidFill>
                  <a:schemeClr val="tx2"/>
                </a:solidFill>
                <a:latin typeface="Buxton Sketch" panose="03080500000500000004" pitchFamily="66" charset="0"/>
              </a:rPr>
              <a:t>Discuss and agree about what skill you want to invest in</a:t>
            </a:r>
          </a:p>
          <a:p>
            <a:pPr marL="514350" indent="-514350">
              <a:buFont typeface="+mj-lt"/>
              <a:buAutoNum type="arabicPeriod"/>
            </a:pPr>
            <a:endParaRPr lang="en-US" dirty="0">
              <a:solidFill>
                <a:schemeClr val="tx2"/>
              </a:solidFill>
              <a:latin typeface="Buxton Sketch" panose="03080500000500000004" pitchFamily="66" charset="0"/>
            </a:endParaRPr>
          </a:p>
          <a:p>
            <a:pPr marL="514350" indent="-514350">
              <a:buFont typeface="+mj-lt"/>
              <a:buAutoNum type="arabicPeriod"/>
            </a:pPr>
            <a:r>
              <a:rPr lang="en-US" dirty="0">
                <a:solidFill>
                  <a:schemeClr val="tx2"/>
                </a:solidFill>
                <a:latin typeface="Buxton Sketch" panose="03080500000500000004" pitchFamily="66" charset="0"/>
              </a:rPr>
              <a:t>When acquire a new skill, pause and read the reference documentation aloud</a:t>
            </a:r>
          </a:p>
        </p:txBody>
      </p:sp>
      <p:sp>
        <p:nvSpPr>
          <p:cNvPr id="6" name="Rectangle: Folded Corner 3">
            <a:extLst>
              <a:ext uri="{FF2B5EF4-FFF2-40B4-BE49-F238E27FC236}">
                <a16:creationId xmlns:a16="http://schemas.microsoft.com/office/drawing/2014/main" id="{05483238-9213-F74E-9B9F-E2DCD1175D28}"/>
              </a:ext>
            </a:extLst>
          </p:cNvPr>
          <p:cNvSpPr/>
          <p:nvPr/>
        </p:nvSpPr>
        <p:spPr>
          <a:xfrm rot="21273763">
            <a:off x="425876" y="1599231"/>
            <a:ext cx="6541421" cy="3994201"/>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fr-FR" sz="2300" dirty="0">
                <a:solidFill>
                  <a:schemeClr val="tx2"/>
                </a:solidFill>
                <a:latin typeface="Buxton Sketch"/>
              </a:rPr>
              <a:t>Rappels et notes</a:t>
            </a:r>
          </a:p>
          <a:p>
            <a:pPr algn="ctr"/>
            <a:endParaRPr lang="fr-FR" sz="2300" dirty="0">
              <a:solidFill>
                <a:schemeClr val="tx2"/>
              </a:solidFill>
              <a:latin typeface="Buxton Sketch"/>
            </a:endParaRPr>
          </a:p>
          <a:p>
            <a:pPr marL="342900" indent="-342900">
              <a:buFont typeface="Arial" panose="020B0604020202020204" pitchFamily="34" charset="0"/>
              <a:buChar char="•"/>
            </a:pPr>
            <a:r>
              <a:rPr lang="fr-FR" sz="2300" dirty="0">
                <a:solidFill>
                  <a:schemeClr val="tx2"/>
                </a:solidFill>
                <a:latin typeface="Buxton Sketch"/>
              </a:rPr>
              <a:t>    Les tickets rouges doivent toujours être </a:t>
            </a:r>
            <a:r>
              <a:rPr lang="fr-FR" sz="2300" dirty="0" err="1">
                <a:solidFill>
                  <a:schemeClr val="tx2"/>
                </a:solidFill>
                <a:latin typeface="Buxton Sketch"/>
              </a:rPr>
              <a:t>re-découpés</a:t>
            </a:r>
            <a:r>
              <a:rPr lang="fr-FR" sz="2300" dirty="0">
                <a:solidFill>
                  <a:schemeClr val="tx2"/>
                </a:solidFill>
                <a:latin typeface="Buxton Sketch"/>
              </a:rPr>
              <a:t>.</a:t>
            </a:r>
          </a:p>
          <a:p>
            <a:pPr marL="342900" indent="-342900">
              <a:buFont typeface="Arial" panose="020B0604020202020204" pitchFamily="34" charset="0"/>
              <a:buChar char="•"/>
            </a:pPr>
            <a:r>
              <a:rPr lang="fr-FR" sz="2300" dirty="0">
                <a:solidFill>
                  <a:schemeClr val="tx2"/>
                </a:solidFill>
                <a:latin typeface="Buxton Sketch"/>
              </a:rPr>
              <a:t>    Ne lancez pas les dés pour les tickets rouges.</a:t>
            </a:r>
          </a:p>
          <a:p>
            <a:pPr marL="342900" indent="-342900">
              <a:buFont typeface="Arial" panose="020B0604020202020204" pitchFamily="34" charset="0"/>
              <a:buChar char="•"/>
            </a:pPr>
            <a:r>
              <a:rPr lang="fr-FR" sz="2300" dirty="0">
                <a:solidFill>
                  <a:schemeClr val="tx2"/>
                </a:solidFill>
                <a:latin typeface="Buxton Sketch"/>
              </a:rPr>
              <a:t>    Faites une pause et lisez la section de la fiche de référence à haute voix.</a:t>
            </a:r>
          </a:p>
          <a:p>
            <a:pPr marL="342900" indent="-342900">
              <a:buFont typeface="Arial" panose="020B0604020202020204" pitchFamily="34" charset="0"/>
              <a:buChar char="•"/>
            </a:pPr>
            <a:r>
              <a:rPr lang="fr-FR" sz="2300" dirty="0">
                <a:solidFill>
                  <a:schemeClr val="tx2"/>
                </a:solidFill>
                <a:latin typeface="Buxton Sketch"/>
              </a:rPr>
              <a:t>    Si vous atteignez la fin de la feuille de suivi, recommencez à partir de la gauche.</a:t>
            </a:r>
          </a:p>
          <a:p>
            <a:pPr marL="342900" indent="-342900">
              <a:buFont typeface="Arial" panose="020B0604020202020204" pitchFamily="34" charset="0"/>
              <a:buChar char="•"/>
            </a:pPr>
            <a:r>
              <a:rPr lang="fr-FR" sz="2300" dirty="0">
                <a:solidFill>
                  <a:schemeClr val="tx2"/>
                </a:solidFill>
                <a:latin typeface="Buxton Sketch"/>
              </a:rPr>
              <a:t>    En cas de doute : consultez les règles ou demandez à un animateur.</a:t>
            </a:r>
            <a:endParaRPr lang="fr-FR" sz="2000" dirty="0">
              <a:solidFill>
                <a:schemeClr val="tx2"/>
              </a:solidFill>
              <a:latin typeface="Buxton Sketch"/>
            </a:endParaRPr>
          </a:p>
        </p:txBody>
      </p:sp>
      <p:pic>
        <p:nvPicPr>
          <p:cNvPr id="7" name="Image 6">
            <a:extLst>
              <a:ext uri="{FF2B5EF4-FFF2-40B4-BE49-F238E27FC236}">
                <a16:creationId xmlns:a16="http://schemas.microsoft.com/office/drawing/2014/main" id="{AF349353-479A-E4BF-6D38-3F73E00BA830}"/>
              </a:ext>
            </a:extLst>
          </p:cNvPr>
          <p:cNvPicPr>
            <a:picLocks noChangeAspect="1"/>
          </p:cNvPicPr>
          <p:nvPr/>
        </p:nvPicPr>
        <p:blipFill>
          <a:blip r:embed="rId3"/>
          <a:stretch>
            <a:fillRect/>
          </a:stretch>
        </p:blipFill>
        <p:spPr>
          <a:xfrm rot="479583">
            <a:off x="7323906" y="276977"/>
            <a:ext cx="4421807" cy="62698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853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E8B02-5028-421E-A5CA-09AFF10EE909}"/>
              </a:ext>
            </a:extLst>
          </p:cNvPr>
          <p:cNvSpPr>
            <a:spLocks noGrp="1"/>
          </p:cNvSpPr>
          <p:nvPr>
            <p:ph type="title"/>
          </p:nvPr>
        </p:nvSpPr>
        <p:spPr>
          <a:xfrm>
            <a:off x="648929" y="629266"/>
            <a:ext cx="3651467" cy="1676603"/>
          </a:xfrm>
        </p:spPr>
        <p:txBody>
          <a:bodyPr>
            <a:normAutofit/>
          </a:bodyPr>
          <a:lstStyle/>
          <a:p>
            <a:r>
              <a:rPr lang="en-US" sz="4400" dirty="0" err="1">
                <a:solidFill>
                  <a:schemeClr val="tx2"/>
                </a:solidFill>
                <a:latin typeface="Buxton Sketch" panose="03080500000500000004" pitchFamily="66" charset="0"/>
              </a:rPr>
              <a:t>Apprentissages</a:t>
            </a:r>
            <a:endParaRPr lang="fr-FR" sz="4400"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678BC038-BEB1-459C-9698-4301E7C747FA}"/>
              </a:ext>
            </a:extLst>
          </p:cNvPr>
          <p:cNvSpPr>
            <a:spLocks noGrp="1"/>
          </p:cNvSpPr>
          <p:nvPr>
            <p:ph idx="1"/>
          </p:nvPr>
        </p:nvSpPr>
        <p:spPr>
          <a:xfrm>
            <a:off x="498805" y="2305869"/>
            <a:ext cx="3651466" cy="3785419"/>
          </a:xfrm>
        </p:spPr>
        <p:txBody>
          <a:bodyPr>
            <a:normAutofit/>
          </a:bodyPr>
          <a:lstStyle/>
          <a:p>
            <a:pPr marL="0" indent="0">
              <a:buNone/>
            </a:pPr>
            <a:r>
              <a:rPr lang="fr-FR" sz="2400" i="1" dirty="0">
                <a:solidFill>
                  <a:schemeClr val="tx2"/>
                </a:solidFill>
                <a:latin typeface="Buxton Sketch" panose="03080500000500000004" pitchFamily="66" charset="0"/>
              </a:rPr>
              <a:t>« De quelle manière ces informations modifient-elles les perceptions que vous aviez précédemment sur la qualité intégrée ?</a:t>
            </a:r>
          </a:p>
          <a:p>
            <a:pPr marL="0" indent="0">
              <a:buNone/>
            </a:pPr>
            <a:r>
              <a:rPr lang="fr-FR" sz="2400" i="1" dirty="0">
                <a:solidFill>
                  <a:schemeClr val="tx2"/>
                </a:solidFill>
                <a:latin typeface="Buxton Sketch" panose="03080500000500000004" pitchFamily="66" charset="0"/>
              </a:rPr>
              <a:t>Comment pensez-vous que vous pourriez utiliser ces informations ?</a:t>
            </a:r>
          </a:p>
          <a:p>
            <a:pPr marL="0" indent="0">
              <a:buNone/>
            </a:pPr>
            <a:r>
              <a:rPr lang="fr-FR" sz="2400" i="1" dirty="0">
                <a:solidFill>
                  <a:schemeClr val="tx2"/>
                </a:solidFill>
                <a:latin typeface="Buxton Sketch" panose="03080500000500000004" pitchFamily="66" charset="0"/>
              </a:rPr>
              <a:t>Soyez prêt à les partager avec votre table. »</a:t>
            </a:r>
            <a:endParaRPr lang="en-US" sz="2400" dirty="0">
              <a:solidFill>
                <a:schemeClr val="tx2"/>
              </a:solidFill>
              <a:latin typeface="Buxton Sketch" panose="03080500000500000004" pitchFamily="66" charset="0"/>
            </a:endParaRPr>
          </a:p>
        </p:txBody>
      </p:sp>
      <p:pic>
        <p:nvPicPr>
          <p:cNvPr id="7170" name="Picture 2" descr="Pencil, Sharpener, Notebook, Paper, Education, Supplies">
            <a:extLst>
              <a:ext uri="{FF2B5EF4-FFF2-40B4-BE49-F238E27FC236}">
                <a16:creationId xmlns:a16="http://schemas.microsoft.com/office/drawing/2014/main" id="{B3668413-72B4-40EA-B82E-F8A0175633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486" r="-1" b="-1"/>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62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70"/>
          <p:cNvPicPr preferRelativeResize="0"/>
          <p:nvPr/>
        </p:nvPicPr>
        <p:blipFill>
          <a:blip r:embed="rId3">
            <a:alphaModFix/>
          </a:blip>
          <a:stretch>
            <a:fillRect/>
          </a:stretch>
        </p:blipFill>
        <p:spPr>
          <a:xfrm>
            <a:off x="3292277" y="2176554"/>
            <a:ext cx="5607446" cy="2863865"/>
          </a:xfrm>
          <a:prstGeom prst="rect">
            <a:avLst/>
          </a:prstGeom>
          <a:noFill/>
          <a:ln>
            <a:noFill/>
          </a:ln>
        </p:spPr>
      </p:pic>
      <p:sp>
        <p:nvSpPr>
          <p:cNvPr id="489" name="Google Shape;489;p70"/>
          <p:cNvSpPr txBox="1"/>
          <p:nvPr/>
        </p:nvSpPr>
        <p:spPr>
          <a:xfrm>
            <a:off x="8788001" y="6461851"/>
            <a:ext cx="3404100" cy="396300"/>
          </a:xfrm>
          <a:prstGeom prst="rect">
            <a:avLst/>
          </a:prstGeom>
          <a:noFill/>
          <a:ln>
            <a:noFill/>
          </a:ln>
        </p:spPr>
        <p:txBody>
          <a:bodyPr spcFirstLastPara="1" wrap="square" lIns="91433" tIns="91433" rIns="91433" bIns="91433" anchor="t" anchorCtr="0">
            <a:noAutofit/>
          </a:bodyPr>
          <a:lstStyle/>
          <a:p>
            <a:pPr algn="r"/>
            <a:r>
              <a:rPr lang="fr" sz="1467">
                <a:solidFill>
                  <a:srgbClr val="FFFFFF"/>
                </a:solidFill>
              </a:rPr>
              <a:t>@Work_At_Murex</a:t>
            </a:r>
            <a:endParaRPr sz="1467">
              <a:solidFill>
                <a:srgbClr val="FFFFFF"/>
              </a:solidFill>
            </a:endParaRPr>
          </a:p>
        </p:txBody>
      </p:sp>
      <p:sp>
        <p:nvSpPr>
          <p:cNvPr id="490" name="Google Shape;490;p70"/>
          <p:cNvSpPr txBox="1"/>
          <p:nvPr/>
        </p:nvSpPr>
        <p:spPr>
          <a:xfrm>
            <a:off x="7994072" y="1853489"/>
            <a:ext cx="3762655" cy="1296000"/>
          </a:xfrm>
          <a:prstGeom prst="rect">
            <a:avLst/>
          </a:prstGeom>
          <a:noFill/>
          <a:ln>
            <a:noFill/>
          </a:ln>
        </p:spPr>
        <p:txBody>
          <a:bodyPr spcFirstLastPara="1" wrap="square" lIns="91433" tIns="91433" rIns="91433" bIns="91433" anchor="t" anchorCtr="0">
            <a:noAutofit/>
          </a:bodyPr>
          <a:lstStyle/>
          <a:p>
            <a:pPr algn="ctr"/>
            <a:r>
              <a:rPr lang="fr" sz="2400" dirty="0"/>
              <a:t>@</a:t>
            </a:r>
            <a:r>
              <a:rPr lang="fr" sz="2400" dirty="0" err="1"/>
              <a:t>pbourgau</a:t>
            </a:r>
            <a:endParaRPr sz="2400" dirty="0"/>
          </a:p>
          <a:p>
            <a:pPr algn="ctr"/>
            <a:r>
              <a:rPr lang="fr" sz="2400" u="sng" dirty="0">
                <a:solidFill>
                  <a:srgbClr val="D7004B"/>
                </a:solidFill>
                <a:hlinkClick r:id="rId4"/>
              </a:rPr>
              <a:t>http://philippe.bourgau.net</a:t>
            </a:r>
            <a:endParaRPr sz="2400" dirty="0">
              <a:solidFill>
                <a:srgbClr val="D7004B"/>
              </a:solidFill>
            </a:endParaRPr>
          </a:p>
        </p:txBody>
      </p:sp>
      <p:pic>
        <p:nvPicPr>
          <p:cNvPr id="491" name="Google Shape;491;p70"/>
          <p:cNvPicPr preferRelativeResize="0"/>
          <p:nvPr/>
        </p:nvPicPr>
        <p:blipFill>
          <a:blip r:embed="rId5">
            <a:alphaModFix/>
          </a:blip>
          <a:stretch>
            <a:fillRect/>
          </a:stretch>
        </p:blipFill>
        <p:spPr>
          <a:xfrm>
            <a:off x="9168800" y="202606"/>
            <a:ext cx="1413200" cy="1413200"/>
          </a:xfrm>
          <a:prstGeom prst="ellipse">
            <a:avLst/>
          </a:prstGeom>
          <a:noFill/>
          <a:ln>
            <a:noFill/>
          </a:ln>
        </p:spPr>
      </p:pic>
      <p:pic>
        <p:nvPicPr>
          <p:cNvPr id="492" name="Google Shape;492;p70"/>
          <p:cNvPicPr preferRelativeResize="0"/>
          <p:nvPr/>
        </p:nvPicPr>
        <p:blipFill>
          <a:blip r:embed="rId6">
            <a:alphaModFix/>
          </a:blip>
          <a:stretch>
            <a:fillRect/>
          </a:stretch>
        </p:blipFill>
        <p:spPr>
          <a:xfrm>
            <a:off x="162316" y="3950284"/>
            <a:ext cx="3398301" cy="2511567"/>
          </a:xfrm>
          <a:prstGeom prst="rect">
            <a:avLst/>
          </a:prstGeom>
          <a:noFill/>
          <a:ln>
            <a:noFill/>
          </a:ln>
        </p:spPr>
      </p:pic>
      <p:sp>
        <p:nvSpPr>
          <p:cNvPr id="494" name="Google Shape;494;p70"/>
          <p:cNvSpPr txBox="1"/>
          <p:nvPr/>
        </p:nvSpPr>
        <p:spPr>
          <a:xfrm>
            <a:off x="290903" y="1853489"/>
            <a:ext cx="3269715" cy="1413200"/>
          </a:xfrm>
          <a:prstGeom prst="rect">
            <a:avLst/>
          </a:prstGeom>
          <a:noFill/>
          <a:ln>
            <a:noFill/>
          </a:ln>
        </p:spPr>
        <p:txBody>
          <a:bodyPr spcFirstLastPara="1" wrap="square" lIns="91433" tIns="91433" rIns="91433" bIns="91433" anchor="t" anchorCtr="0">
            <a:noAutofit/>
          </a:bodyPr>
          <a:lstStyle/>
          <a:p>
            <a:pPr algn="ctr"/>
            <a:r>
              <a:rPr lang="fr" sz="2400" dirty="0"/>
              <a:t>@</a:t>
            </a:r>
            <a:r>
              <a:rPr lang="fr-FR" sz="2400" dirty="0"/>
              <a:t> </a:t>
            </a:r>
            <a:r>
              <a:rPr lang="fr-FR" sz="2400" dirty="0" err="1"/>
              <a:t>ahmadatwi</a:t>
            </a:r>
            <a:endParaRPr sz="2400" dirty="0"/>
          </a:p>
          <a:p>
            <a:pPr algn="ctr"/>
            <a:r>
              <a:rPr lang="fr-FR" sz="2400" dirty="0">
                <a:hlinkClick r:id="rId7"/>
              </a:rPr>
              <a:t>https://ahmadatwi.me/</a:t>
            </a:r>
            <a:endParaRPr sz="2400" dirty="0">
              <a:solidFill>
                <a:srgbClr val="D7004B"/>
              </a:solidFill>
            </a:endParaRPr>
          </a:p>
        </p:txBody>
      </p:sp>
      <p:pic>
        <p:nvPicPr>
          <p:cNvPr id="495" name="Google Shape;495;p70"/>
          <p:cNvPicPr preferRelativeResize="0"/>
          <p:nvPr/>
        </p:nvPicPr>
        <p:blipFill>
          <a:blip r:embed="rId8" cstate="print">
            <a:alphaModFix/>
            <a:extLst>
              <a:ext uri="{28A0092B-C50C-407E-A947-70E740481C1C}">
                <a14:useLocalDpi xmlns:a14="http://schemas.microsoft.com/office/drawing/2010/main" val="0"/>
              </a:ext>
            </a:extLst>
          </a:blip>
          <a:srcRect/>
          <a:stretch/>
        </p:blipFill>
        <p:spPr>
          <a:xfrm>
            <a:off x="1219160" y="202606"/>
            <a:ext cx="1413200" cy="1413200"/>
          </a:xfrm>
          <a:prstGeom prst="ellipse">
            <a:avLst/>
          </a:prstGeom>
          <a:noFill/>
          <a:ln>
            <a:noFill/>
          </a:ln>
        </p:spPr>
      </p:pic>
      <p:sp>
        <p:nvSpPr>
          <p:cNvPr id="11" name="Google Shape;494;p70">
            <a:extLst>
              <a:ext uri="{FF2B5EF4-FFF2-40B4-BE49-F238E27FC236}">
                <a16:creationId xmlns:a16="http://schemas.microsoft.com/office/drawing/2014/main" id="{44B01E94-7FCA-0648-9680-ABC21F2EBB8C}"/>
              </a:ext>
            </a:extLst>
          </p:cNvPr>
          <p:cNvSpPr txBox="1"/>
          <p:nvPr/>
        </p:nvSpPr>
        <p:spPr>
          <a:xfrm>
            <a:off x="290902" y="5566507"/>
            <a:ext cx="3269715" cy="1413200"/>
          </a:xfrm>
          <a:prstGeom prst="rect">
            <a:avLst/>
          </a:prstGeom>
          <a:noFill/>
          <a:ln>
            <a:noFill/>
          </a:ln>
        </p:spPr>
        <p:txBody>
          <a:bodyPr spcFirstLastPara="1" wrap="square" lIns="91433" tIns="91433" rIns="91433" bIns="91433" anchor="t" anchorCtr="0">
            <a:noAutofit/>
          </a:bodyPr>
          <a:lstStyle/>
          <a:p>
            <a:pPr algn="ctr"/>
            <a:r>
              <a:rPr lang="en-US" sz="2400" dirty="0"/>
              <a:t>@</a:t>
            </a:r>
            <a:r>
              <a:rPr lang="en-US" sz="2400" dirty="0" err="1"/>
              <a:t>work_at_murex</a:t>
            </a:r>
            <a:endParaRPr lang="en-US" sz="2400" dirty="0"/>
          </a:p>
          <a:p>
            <a:pPr algn="ctr"/>
            <a:r>
              <a:rPr lang="en-US" sz="2400" dirty="0">
                <a:hlinkClick r:id="rId9"/>
              </a:rPr>
              <a:t>https://</a:t>
            </a:r>
            <a:r>
              <a:rPr lang="en-US" sz="2400" dirty="0" err="1">
                <a:hlinkClick r:id="rId9"/>
              </a:rPr>
              <a:t>www.murex.com</a:t>
            </a:r>
            <a:endParaRPr sz="2400" dirty="0"/>
          </a:p>
        </p:txBody>
      </p:sp>
      <p:pic>
        <p:nvPicPr>
          <p:cNvPr id="12" name="Picture 3">
            <a:extLst>
              <a:ext uri="{FF2B5EF4-FFF2-40B4-BE49-F238E27FC236}">
                <a16:creationId xmlns:a16="http://schemas.microsoft.com/office/drawing/2014/main" id="{760E6FBA-CE6C-EB47-ACA9-A6D857DF2EEC}"/>
              </a:ext>
            </a:extLst>
          </p:cNvPr>
          <p:cNvPicPr>
            <a:picLocks noChangeAspect="1"/>
          </p:cNvPicPr>
          <p:nvPr/>
        </p:nvPicPr>
        <p:blipFill>
          <a:blip r:embed="rId10"/>
          <a:stretch>
            <a:fillRect/>
          </a:stretch>
        </p:blipFill>
        <p:spPr>
          <a:xfrm rot="224342">
            <a:off x="8516337" y="3500060"/>
            <a:ext cx="2718119" cy="2038589"/>
          </a:xfrm>
          <a:prstGeom prst="rect">
            <a:avLst/>
          </a:prstGeom>
          <a:effectLst>
            <a:outerShdw blurRad="50800" dist="38100" dir="2700000" algn="tl" rotWithShape="0">
              <a:prstClr val="black">
                <a:alpha val="40000"/>
              </a:prstClr>
            </a:outerShdw>
          </a:effectLst>
        </p:spPr>
      </p:pic>
      <p:sp>
        <p:nvSpPr>
          <p:cNvPr id="13" name="Google Shape;490;p70">
            <a:extLst>
              <a:ext uri="{FF2B5EF4-FFF2-40B4-BE49-F238E27FC236}">
                <a16:creationId xmlns:a16="http://schemas.microsoft.com/office/drawing/2014/main" id="{69B39CA2-E080-8144-8607-9F904413A769}"/>
              </a:ext>
            </a:extLst>
          </p:cNvPr>
          <p:cNvSpPr txBox="1"/>
          <p:nvPr/>
        </p:nvSpPr>
        <p:spPr>
          <a:xfrm>
            <a:off x="7994070" y="5625107"/>
            <a:ext cx="3762655" cy="1296000"/>
          </a:xfrm>
          <a:prstGeom prst="rect">
            <a:avLst/>
          </a:prstGeom>
          <a:noFill/>
          <a:ln>
            <a:noFill/>
          </a:ln>
        </p:spPr>
        <p:txBody>
          <a:bodyPr spcFirstLastPara="1" wrap="square" lIns="91433" tIns="91433" rIns="91433" bIns="91433" anchor="t" anchorCtr="0">
            <a:noAutofit/>
          </a:bodyPr>
          <a:lstStyle/>
          <a:p>
            <a:pPr algn="ctr"/>
            <a:r>
              <a:rPr lang="fr-FR" sz="2400" dirty="0">
                <a:hlinkClick r:id="rId11"/>
              </a:rPr>
              <a:t>https://philippe.bourgau.net/built-in-quality-game/</a:t>
            </a:r>
            <a:endParaRPr sz="2400" dirty="0">
              <a:solidFill>
                <a:srgbClr val="D7004B"/>
              </a:solidFill>
            </a:endParaRPr>
          </a:p>
        </p:txBody>
      </p:sp>
    </p:spTree>
    <p:extLst>
      <p:ext uri="{BB962C8B-B14F-4D97-AF65-F5344CB8AC3E}">
        <p14:creationId xmlns:p14="http://schemas.microsoft.com/office/powerpoint/2010/main" val="3280903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7FCE-7436-4C72-A657-754D322EE21E}"/>
              </a:ext>
            </a:extLst>
          </p:cNvPr>
          <p:cNvSpPr>
            <a:spLocks noGrp="1"/>
          </p:cNvSpPr>
          <p:nvPr>
            <p:ph type="title"/>
          </p:nvPr>
        </p:nvSpPr>
        <p:spPr/>
        <p:txBody>
          <a:bodyPr/>
          <a:lstStyle/>
          <a:p>
            <a:r>
              <a:rPr lang="en-US" dirty="0"/>
              <a:t>A </a:t>
            </a:r>
            <a:r>
              <a:rPr lang="en-US" dirty="0" err="1"/>
              <a:t>emporter</a:t>
            </a:r>
            <a:r>
              <a:rPr lang="en-US" dirty="0"/>
              <a:t>…</a:t>
            </a:r>
            <a:endParaRPr lang="fr-FR" dirty="0"/>
          </a:p>
        </p:txBody>
      </p:sp>
      <p:sp>
        <p:nvSpPr>
          <p:cNvPr id="3" name="Content Placeholder 2">
            <a:extLst>
              <a:ext uri="{FF2B5EF4-FFF2-40B4-BE49-F238E27FC236}">
                <a16:creationId xmlns:a16="http://schemas.microsoft.com/office/drawing/2014/main" id="{15C11017-CDCC-4AE5-BC5D-127C5603F0F2}"/>
              </a:ext>
            </a:extLst>
          </p:cNvPr>
          <p:cNvSpPr>
            <a:spLocks noGrp="1"/>
          </p:cNvSpPr>
          <p:nvPr>
            <p:ph idx="1"/>
          </p:nvPr>
        </p:nvSpPr>
        <p:spPr/>
        <p:txBody>
          <a:bodyPr>
            <a:normAutofit fontScale="92500" lnSpcReduction="10000"/>
          </a:bodyPr>
          <a:lstStyle/>
          <a:p>
            <a:r>
              <a:rPr lang="fr-FR" i="1" dirty="0"/>
              <a:t>« La qualité est gratuite… mais seulement pour ceux qui sont prêts à en payer le prix ! » – Tom de Marco</a:t>
            </a:r>
          </a:p>
          <a:p>
            <a:endParaRPr lang="fr-FR" i="1" dirty="0"/>
          </a:p>
          <a:p>
            <a:r>
              <a:rPr lang="fr-FR" i="1" dirty="0"/>
              <a:t>Être occupé est une mesure assez mauvaise de la productivité.</a:t>
            </a:r>
          </a:p>
          <a:p>
            <a:endParaRPr lang="fr-FR" i="1" dirty="0"/>
          </a:p>
          <a:p>
            <a:r>
              <a:rPr lang="fr-FR" i="1" dirty="0"/>
              <a:t>Nous pouvons anticiper le ré-usinage en prévoyant du temps de marge !</a:t>
            </a:r>
          </a:p>
          <a:p>
            <a:endParaRPr lang="fr-FR" i="1" dirty="0"/>
          </a:p>
          <a:p>
            <a:r>
              <a:rPr lang="fr-FR" i="1" dirty="0"/>
              <a:t>Rationalisez ce qui est prévisible (TDD, BDD, CI, DevOps).</a:t>
            </a:r>
          </a:p>
          <a:p>
            <a:endParaRPr lang="fr-FR" i="1" dirty="0"/>
          </a:p>
          <a:p>
            <a:r>
              <a:rPr lang="fr-FR" i="1" dirty="0"/>
              <a:t>Expérimentez tôt face aux risques (Lean Startup, Walking Skeleton).</a:t>
            </a:r>
            <a:endParaRPr lang="fr-FR" dirty="0"/>
          </a:p>
          <a:p>
            <a:endParaRPr lang="fr-FR" dirty="0"/>
          </a:p>
        </p:txBody>
      </p:sp>
    </p:spTree>
    <p:extLst>
      <p:ext uri="{BB962C8B-B14F-4D97-AF65-F5344CB8AC3E}">
        <p14:creationId xmlns:p14="http://schemas.microsoft.com/office/powerpoint/2010/main" val="4294853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F94AD1-5C46-4301-9101-0F61836D8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732891"/>
            <a:ext cx="4057650"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E7152656-6BB4-4518-BFFB-82F1F1BBE7FB}"/>
              </a:ext>
            </a:extLst>
          </p:cNvPr>
          <p:cNvSpPr/>
          <p:nvPr/>
        </p:nvSpPr>
        <p:spPr>
          <a:xfrm>
            <a:off x="8595360" y="647114"/>
            <a:ext cx="3094892" cy="1800664"/>
          </a:xfrm>
          <a:prstGeom prst="wedgeRoundRectCallout">
            <a:avLst>
              <a:gd name="adj1" fmla="val -60378"/>
              <a:gd name="adj2" fmla="val 382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Variabilité</a:t>
            </a:r>
            <a:r>
              <a:rPr lang="en-US" sz="2800" dirty="0"/>
              <a:t> </a:t>
            </a:r>
            <a:r>
              <a:rPr lang="en-US" sz="2800" dirty="0" err="1"/>
              <a:t>artificielle</a:t>
            </a:r>
            <a:endParaRPr lang="fr-FR" sz="2800" dirty="0"/>
          </a:p>
        </p:txBody>
      </p:sp>
      <p:sp>
        <p:nvSpPr>
          <p:cNvPr id="6" name="Speech Bubble: Rectangle with Corners Rounded 5">
            <a:extLst>
              <a:ext uri="{FF2B5EF4-FFF2-40B4-BE49-F238E27FC236}">
                <a16:creationId xmlns:a16="http://schemas.microsoft.com/office/drawing/2014/main" id="{4C939536-520A-47E6-87C8-46DA118D3B11}"/>
              </a:ext>
            </a:extLst>
          </p:cNvPr>
          <p:cNvSpPr/>
          <p:nvPr/>
        </p:nvSpPr>
        <p:spPr>
          <a:xfrm>
            <a:off x="501748" y="2980006"/>
            <a:ext cx="3094892" cy="1800664"/>
          </a:xfrm>
          <a:prstGeom prst="wedgeRoundRectCallout">
            <a:avLst>
              <a:gd name="adj1" fmla="val 56894"/>
              <a:gd name="adj2" fmla="val -828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Variabilité</a:t>
            </a:r>
            <a:r>
              <a:rPr lang="en-US" sz="2800" dirty="0"/>
              <a:t> </a:t>
            </a:r>
            <a:r>
              <a:rPr lang="en-US" sz="2800" dirty="0" err="1"/>
              <a:t>inhérente</a:t>
            </a:r>
            <a:endParaRPr lang="fr-FR" sz="2800" dirty="0"/>
          </a:p>
        </p:txBody>
      </p:sp>
      <p:sp>
        <p:nvSpPr>
          <p:cNvPr id="7" name="Title 1">
            <a:extLst>
              <a:ext uri="{FF2B5EF4-FFF2-40B4-BE49-F238E27FC236}">
                <a16:creationId xmlns:a16="http://schemas.microsoft.com/office/drawing/2014/main" id="{B92122AA-B74E-448C-AD9F-8A886348D7D4}"/>
              </a:ext>
            </a:extLst>
          </p:cNvPr>
          <p:cNvSpPr>
            <a:spLocks noGrp="1"/>
          </p:cNvSpPr>
          <p:nvPr>
            <p:ph type="title"/>
          </p:nvPr>
        </p:nvSpPr>
        <p:spPr>
          <a:xfrm>
            <a:off x="838200" y="365125"/>
            <a:ext cx="10515600" cy="1325563"/>
          </a:xfrm>
        </p:spPr>
        <p:txBody>
          <a:bodyPr/>
          <a:lstStyle/>
          <a:p>
            <a:r>
              <a:rPr lang="fr-FR" dirty="0"/>
              <a:t>Le </a:t>
            </a:r>
            <a:r>
              <a:rPr lang="fr-FR" dirty="0" err="1"/>
              <a:t>framework</a:t>
            </a:r>
            <a:r>
              <a:rPr lang="fr-FR" dirty="0"/>
              <a:t> </a:t>
            </a:r>
            <a:r>
              <a:rPr lang="fr-FR" dirty="0" err="1"/>
              <a:t>Cynefin</a:t>
            </a:r>
            <a:endParaRPr lang="fr-FR" dirty="0"/>
          </a:p>
        </p:txBody>
      </p:sp>
      <p:sp>
        <p:nvSpPr>
          <p:cNvPr id="5" name="Rectangle 4">
            <a:extLst>
              <a:ext uri="{FF2B5EF4-FFF2-40B4-BE49-F238E27FC236}">
                <a16:creationId xmlns:a16="http://schemas.microsoft.com/office/drawing/2014/main" id="{AEB50325-8ED5-49F9-BAAC-5ACF1255C22E}"/>
              </a:ext>
            </a:extLst>
          </p:cNvPr>
          <p:cNvSpPr/>
          <p:nvPr/>
        </p:nvSpPr>
        <p:spPr>
          <a:xfrm>
            <a:off x="5422527" y="6308209"/>
            <a:ext cx="4864473" cy="369332"/>
          </a:xfrm>
          <a:prstGeom prst="rect">
            <a:avLst/>
          </a:prstGeom>
        </p:spPr>
        <p:txBody>
          <a:bodyPr wrap="none">
            <a:spAutoFit/>
          </a:bodyPr>
          <a:lstStyle/>
          <a:p>
            <a:r>
              <a:rPr lang="fr-FR">
                <a:hlinkClick r:id="rId3"/>
              </a:rPr>
              <a:t>https://en.wikipedia.org/wiki/Cynefin_framework</a:t>
            </a:r>
            <a:endParaRPr lang="fr-FR"/>
          </a:p>
        </p:txBody>
      </p:sp>
      <p:pic>
        <p:nvPicPr>
          <p:cNvPr id="1028" name="Picture 4">
            <a:extLst>
              <a:ext uri="{FF2B5EF4-FFF2-40B4-BE49-F238E27FC236}">
                <a16:creationId xmlns:a16="http://schemas.microsoft.com/office/drawing/2014/main" id="{3C28D8F9-8477-49B8-B441-264CCFFC9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0"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199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A9A732-0203-4EDA-9850-EF105008C14A}"/>
              </a:ext>
            </a:extLst>
          </p:cNvPr>
          <p:cNvSpPr/>
          <p:nvPr/>
        </p:nvSpPr>
        <p:spPr>
          <a:xfrm>
            <a:off x="5026855" y="6285133"/>
            <a:ext cx="7165145" cy="369332"/>
          </a:xfrm>
          <a:prstGeom prst="rect">
            <a:avLst/>
          </a:prstGeom>
        </p:spPr>
        <p:txBody>
          <a:bodyPr wrap="square">
            <a:spAutoFit/>
          </a:bodyPr>
          <a:lstStyle/>
          <a:p>
            <a:r>
              <a:rPr lang="fr-FR">
                <a:hlinkClick r:id="rId2"/>
              </a:rPr>
              <a:t>http://web.mit.edu/nelsonr/www/Repenning=Sterman_CMR_su01_.pdf</a:t>
            </a:r>
            <a:endParaRPr lang="fr-FR"/>
          </a:p>
        </p:txBody>
      </p:sp>
      <p:pic>
        <p:nvPicPr>
          <p:cNvPr id="5" name="Picture 2">
            <a:extLst>
              <a:ext uri="{FF2B5EF4-FFF2-40B4-BE49-F238E27FC236}">
                <a16:creationId xmlns:a16="http://schemas.microsoft.com/office/drawing/2014/main" id="{0B3B17D0-4F69-431D-8D90-477AE3686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7531" y="438013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C4F026F-2D15-436E-932E-EC48504689F3}"/>
              </a:ext>
            </a:extLst>
          </p:cNvPr>
          <p:cNvPicPr>
            <a:picLocks noChangeAspect="1"/>
          </p:cNvPicPr>
          <p:nvPr/>
        </p:nvPicPr>
        <p:blipFill>
          <a:blip r:embed="rId4"/>
          <a:stretch>
            <a:fillRect/>
          </a:stretch>
        </p:blipFill>
        <p:spPr>
          <a:xfrm>
            <a:off x="411288" y="271022"/>
            <a:ext cx="3801005" cy="6315956"/>
          </a:xfrm>
          <a:prstGeom prst="rect">
            <a:avLst/>
          </a:prstGeom>
        </p:spPr>
      </p:pic>
      <p:pic>
        <p:nvPicPr>
          <p:cNvPr id="9" name="Picture 8">
            <a:extLst>
              <a:ext uri="{FF2B5EF4-FFF2-40B4-BE49-F238E27FC236}">
                <a16:creationId xmlns:a16="http://schemas.microsoft.com/office/drawing/2014/main" id="{0C5F9D0F-6F47-4B0F-9185-E3B037E43882}"/>
              </a:ext>
            </a:extLst>
          </p:cNvPr>
          <p:cNvPicPr>
            <a:picLocks noChangeAspect="1"/>
          </p:cNvPicPr>
          <p:nvPr/>
        </p:nvPicPr>
        <p:blipFill>
          <a:blip r:embed="rId5"/>
          <a:stretch>
            <a:fillRect/>
          </a:stretch>
        </p:blipFill>
        <p:spPr>
          <a:xfrm>
            <a:off x="3941526" y="1776265"/>
            <a:ext cx="4667901" cy="3677163"/>
          </a:xfrm>
          <a:prstGeom prst="rect">
            <a:avLst/>
          </a:prstGeom>
        </p:spPr>
      </p:pic>
      <p:pic>
        <p:nvPicPr>
          <p:cNvPr id="10" name="Picture 9">
            <a:extLst>
              <a:ext uri="{FF2B5EF4-FFF2-40B4-BE49-F238E27FC236}">
                <a16:creationId xmlns:a16="http://schemas.microsoft.com/office/drawing/2014/main" id="{FBC6E011-449A-42EC-A801-B6F40936F8B9}"/>
              </a:ext>
            </a:extLst>
          </p:cNvPr>
          <p:cNvPicPr>
            <a:picLocks noChangeAspect="1"/>
          </p:cNvPicPr>
          <p:nvPr/>
        </p:nvPicPr>
        <p:blipFill>
          <a:blip r:embed="rId6"/>
          <a:stretch>
            <a:fillRect/>
          </a:stretch>
        </p:blipFill>
        <p:spPr>
          <a:xfrm>
            <a:off x="8849584" y="203535"/>
            <a:ext cx="3076494" cy="3978031"/>
          </a:xfrm>
          <a:prstGeom prst="rect">
            <a:avLst/>
          </a:prstGeom>
        </p:spPr>
      </p:pic>
    </p:spTree>
    <p:extLst>
      <p:ext uri="{BB962C8B-B14F-4D97-AF65-F5344CB8AC3E}">
        <p14:creationId xmlns:p14="http://schemas.microsoft.com/office/powerpoint/2010/main" val="508573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he lean startup">
            <a:extLst>
              <a:ext uri="{FF2B5EF4-FFF2-40B4-BE49-F238E27FC236}">
                <a16:creationId xmlns:a16="http://schemas.microsoft.com/office/drawing/2014/main" id="{CB96CD01-939D-4CDF-ABE5-C5993C281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83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FAD2A48A-D3EC-4CFA-99C1-E0863E0FEB3F}"/>
              </a:ext>
            </a:extLst>
          </p:cNvPr>
          <p:cNvSpPr txBox="1">
            <a:spLocks/>
          </p:cNvSpPr>
          <p:nvPr/>
        </p:nvSpPr>
        <p:spPr>
          <a:xfrm>
            <a:off x="4755231" y="385615"/>
            <a:ext cx="63457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In the book Lean Startup, Eric </a:t>
            </a:r>
            <a:r>
              <a:rPr lang="en-US" err="1"/>
              <a:t>Ries</a:t>
            </a:r>
            <a:r>
              <a:rPr lang="en-US"/>
              <a:t> uses the anecdote of </a:t>
            </a:r>
            <a:r>
              <a:rPr lang="en-US">
                <a:hlinkClick r:id="rId3"/>
              </a:rPr>
              <a:t>Food on the Table</a:t>
            </a:r>
            <a:r>
              <a:rPr lang="en-US"/>
              <a:t>, a grocery shopping service that figures out what you like eating, then compiles the shopping list at specific stores that will save you the most money. Their concierge MVP involved the founder personally scrounging coupons and compiling shopping lists for their early customers.</a:t>
            </a:r>
            <a:endParaRPr lang="fr-FR"/>
          </a:p>
        </p:txBody>
      </p:sp>
      <p:sp>
        <p:nvSpPr>
          <p:cNvPr id="7" name="Rectangle 6">
            <a:extLst>
              <a:ext uri="{FF2B5EF4-FFF2-40B4-BE49-F238E27FC236}">
                <a16:creationId xmlns:a16="http://schemas.microsoft.com/office/drawing/2014/main" id="{CC3B3067-8C6C-46BF-8B5B-68FC16344FBF}"/>
              </a:ext>
            </a:extLst>
          </p:cNvPr>
          <p:cNvSpPr/>
          <p:nvPr/>
        </p:nvSpPr>
        <p:spPr>
          <a:xfrm>
            <a:off x="4755231" y="6017847"/>
            <a:ext cx="5531769" cy="646331"/>
          </a:xfrm>
          <a:prstGeom prst="rect">
            <a:avLst/>
          </a:prstGeom>
        </p:spPr>
        <p:txBody>
          <a:bodyPr wrap="square">
            <a:spAutoFit/>
          </a:bodyPr>
          <a:lstStyle/>
          <a:p>
            <a:r>
              <a:rPr lang="fr-FR">
                <a:hlinkClick r:id="rId4"/>
              </a:rPr>
              <a:t>https://www.goodreads.com/book/show/10127019-the-lean-startup?from_search=true</a:t>
            </a:r>
            <a:endParaRPr lang="fr-FR"/>
          </a:p>
        </p:txBody>
      </p:sp>
      <p:pic>
        <p:nvPicPr>
          <p:cNvPr id="3078" name="Picture 6">
            <a:extLst>
              <a:ext uri="{FF2B5EF4-FFF2-40B4-BE49-F238E27FC236}">
                <a16:creationId xmlns:a16="http://schemas.microsoft.com/office/drawing/2014/main" id="{468814E6-6B5A-448D-B2BD-9C9CD8E1C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000"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107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57DEF-FB6C-445C-8D82-1D934FAE0BEC}"/>
              </a:ext>
            </a:extLst>
          </p:cNvPr>
          <p:cNvSpPr>
            <a:spLocks noGrp="1"/>
          </p:cNvSpPr>
          <p:nvPr>
            <p:ph idx="1"/>
          </p:nvPr>
        </p:nvSpPr>
        <p:spPr>
          <a:xfrm>
            <a:off x="838200" y="1825625"/>
            <a:ext cx="6294120" cy="4351338"/>
          </a:xfrm>
        </p:spPr>
        <p:txBody>
          <a:bodyPr/>
          <a:lstStyle/>
          <a:p>
            <a:pPr marL="0" indent="0" algn="r">
              <a:buNone/>
            </a:pPr>
            <a:r>
              <a:rPr lang="en-US" i="1"/>
              <a:t>“Variability principle #7, The Principle of Small Experiments:</a:t>
            </a:r>
          </a:p>
          <a:p>
            <a:pPr marL="0" indent="0" algn="r">
              <a:buNone/>
            </a:pPr>
            <a:r>
              <a:rPr lang="en-US" i="1"/>
              <a:t>Many small experiments produce less variation than one big one.”</a:t>
            </a:r>
            <a:endParaRPr lang="fr-FR" i="1"/>
          </a:p>
        </p:txBody>
      </p:sp>
      <p:pic>
        <p:nvPicPr>
          <p:cNvPr id="5122" name="Picture 2">
            <a:extLst>
              <a:ext uri="{FF2B5EF4-FFF2-40B4-BE49-F238E27FC236}">
                <a16:creationId xmlns:a16="http://schemas.microsoft.com/office/drawing/2014/main" id="{49083C49-2374-4BD7-B021-C65E57DA2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560" y="0"/>
            <a:ext cx="466344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EA01676-8DBA-4BF0-B5AC-D85D8CF436B9}"/>
              </a:ext>
            </a:extLst>
          </p:cNvPr>
          <p:cNvSpPr/>
          <p:nvPr/>
        </p:nvSpPr>
        <p:spPr>
          <a:xfrm>
            <a:off x="2077330" y="5975644"/>
            <a:ext cx="6096000" cy="646331"/>
          </a:xfrm>
          <a:prstGeom prst="rect">
            <a:avLst/>
          </a:prstGeom>
        </p:spPr>
        <p:txBody>
          <a:bodyPr>
            <a:spAutoFit/>
          </a:bodyPr>
          <a:lstStyle/>
          <a:p>
            <a:r>
              <a:rPr lang="fr-FR">
                <a:hlinkClick r:id="rId3"/>
              </a:rPr>
              <a:t>https://www.goodreads.com/book/show/6278270-the-principles-of-product-development-flow</a:t>
            </a:r>
            <a:endParaRPr lang="fr-FR"/>
          </a:p>
        </p:txBody>
      </p:sp>
      <p:pic>
        <p:nvPicPr>
          <p:cNvPr id="5124" name="Picture 4">
            <a:extLst>
              <a:ext uri="{FF2B5EF4-FFF2-40B4-BE49-F238E27FC236}">
                <a16:creationId xmlns:a16="http://schemas.microsoft.com/office/drawing/2014/main" id="{0D2836FD-3AD7-4D70-AC4A-8E5055BF0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11"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857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C1E325-691F-4D01-8FAD-B257182912CF}"/>
              </a:ext>
            </a:extLst>
          </p:cNvPr>
          <p:cNvSpPr>
            <a:spLocks noGrp="1"/>
          </p:cNvSpPr>
          <p:nvPr>
            <p:ph idx="1"/>
          </p:nvPr>
        </p:nvSpPr>
        <p:spPr>
          <a:xfrm>
            <a:off x="398584" y="3004659"/>
            <a:ext cx="7907216" cy="3555355"/>
          </a:xfrm>
        </p:spPr>
        <p:txBody>
          <a:bodyPr>
            <a:normAutofit fontScale="85000" lnSpcReduction="20000"/>
          </a:bodyPr>
          <a:lstStyle/>
          <a:p>
            <a:pPr marL="0" indent="0">
              <a:buNone/>
            </a:pPr>
            <a:r>
              <a:rPr lang="en-US" i="1"/>
              <a:t>“High utilization plus variability equals long processing times</a:t>
            </a:r>
          </a:p>
          <a:p>
            <a:pPr marL="0" indent="0">
              <a:buNone/>
            </a:pPr>
            <a:r>
              <a:rPr lang="en-US" i="1"/>
              <a:t>…</a:t>
            </a:r>
          </a:p>
          <a:p>
            <a:pPr marL="0" indent="0">
              <a:buNone/>
            </a:pPr>
            <a:r>
              <a:rPr lang="en-US" i="1"/>
              <a:t>Variability in a manufacturing environment arises from unreliable equipment, unpredictable yields, glitches in human performance, fluctuations in order rates and sizes, and numerous other sources. When a production system whose components are working at close to full capacity is subjected to the stress of such variability, resulting waiting times can become very long compared with actual processing times. "This is a scientific principle," Harrison noted, predicted by a rigorous mathematical treatment known as queuing theory.”</a:t>
            </a:r>
          </a:p>
        </p:txBody>
      </p:sp>
      <p:pic>
        <p:nvPicPr>
          <p:cNvPr id="6146" name="Picture 2" descr="Water Tank Littles Law">
            <a:extLst>
              <a:ext uri="{FF2B5EF4-FFF2-40B4-BE49-F238E27FC236}">
                <a16:creationId xmlns:a16="http://schemas.microsoft.com/office/drawing/2014/main" id="{E2189FFD-E0A8-4BFE-8464-18508A488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22" y="748152"/>
            <a:ext cx="2857500" cy="1381125"/>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62066056-034F-482B-940D-CF55026ADDF7}"/>
              </a:ext>
            </a:extLst>
          </p:cNvPr>
          <p:cNvSpPr/>
          <p:nvPr/>
        </p:nvSpPr>
        <p:spPr>
          <a:xfrm>
            <a:off x="4895557" y="297986"/>
            <a:ext cx="6147581" cy="2276402"/>
          </a:xfrm>
          <a:prstGeom prst="wedgeRoundRectCallout">
            <a:avLst>
              <a:gd name="adj1" fmla="val -34563"/>
              <a:gd name="adj2" fmla="val 680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What Does This Mean?</a:t>
            </a:r>
          </a:p>
          <a:p>
            <a:endParaRPr lang="en-US"/>
          </a:p>
          <a:p>
            <a:pPr marL="285750" indent="-285750">
              <a:buFont typeface="Arial" panose="020B0604020202020204" pitchFamily="34" charset="0"/>
              <a:buChar char="•"/>
            </a:pPr>
            <a:r>
              <a:rPr lang="en-US" b="1"/>
              <a:t>Stay away from 100% utilization…</a:t>
            </a:r>
            <a:endParaRPr lang="en-US"/>
          </a:p>
          <a:p>
            <a:pPr marL="285750" indent="-285750">
              <a:buFont typeface="Arial" panose="020B0604020202020204" pitchFamily="34" charset="0"/>
              <a:buChar char="•"/>
            </a:pPr>
            <a:r>
              <a:rPr lang="en-US" b="1"/>
              <a:t>Try to reduce variation</a:t>
            </a:r>
            <a:r>
              <a:rPr lang="en-US"/>
              <a:t>…</a:t>
            </a:r>
          </a:p>
          <a:p>
            <a:pPr marL="285750" indent="-285750">
              <a:buFont typeface="Arial" panose="020B0604020202020204" pitchFamily="34" charset="0"/>
              <a:buChar char="•"/>
            </a:pPr>
            <a:r>
              <a:rPr lang="en-US" b="1"/>
              <a:t>If you have high variability, try to use lower utilization</a:t>
            </a:r>
            <a:r>
              <a:rPr lang="en-US"/>
              <a:t>…</a:t>
            </a:r>
          </a:p>
          <a:p>
            <a:pPr marL="285750" indent="-285750">
              <a:buFont typeface="Arial" panose="020B0604020202020204" pitchFamily="34" charset="0"/>
              <a:buChar char="•"/>
            </a:pPr>
            <a:r>
              <a:rPr lang="en-US" b="1"/>
              <a:t>If you have high utilization, try to reduce variability</a:t>
            </a:r>
            <a:r>
              <a:rPr lang="en-US"/>
              <a:t>…</a:t>
            </a:r>
          </a:p>
        </p:txBody>
      </p:sp>
      <p:sp>
        <p:nvSpPr>
          <p:cNvPr id="8" name="Rectangle 7">
            <a:extLst>
              <a:ext uri="{FF2B5EF4-FFF2-40B4-BE49-F238E27FC236}">
                <a16:creationId xmlns:a16="http://schemas.microsoft.com/office/drawing/2014/main" id="{FDD8E847-9272-46C9-8C5D-1F9A5ADC4D56}"/>
              </a:ext>
            </a:extLst>
          </p:cNvPr>
          <p:cNvSpPr/>
          <p:nvPr/>
        </p:nvSpPr>
        <p:spPr>
          <a:xfrm>
            <a:off x="1973580" y="6114318"/>
            <a:ext cx="6096000" cy="646331"/>
          </a:xfrm>
          <a:prstGeom prst="rect">
            <a:avLst/>
          </a:prstGeom>
        </p:spPr>
        <p:txBody>
          <a:bodyPr>
            <a:spAutoFit/>
          </a:bodyPr>
          <a:lstStyle/>
          <a:p>
            <a:pPr algn="r"/>
            <a:r>
              <a:rPr lang="fr-FR">
                <a:hlinkClick r:id="rId3"/>
              </a:rPr>
              <a:t>https://web.stanford.edu/group/AIM/AIMPrograms/EventsArchives/wkshparchives/Variability.html</a:t>
            </a:r>
            <a:endParaRPr lang="fr-FR"/>
          </a:p>
        </p:txBody>
      </p:sp>
      <p:pic>
        <p:nvPicPr>
          <p:cNvPr id="6148" name="Picture 4">
            <a:extLst>
              <a:ext uri="{FF2B5EF4-FFF2-40B4-BE49-F238E27FC236}">
                <a16:creationId xmlns:a16="http://schemas.microsoft.com/office/drawing/2014/main" id="{7B91D941-8FB4-4B07-8695-8ED0977F0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8054" y="491973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5E87136-7D8B-475C-94D8-A1E7496AC79B}"/>
              </a:ext>
            </a:extLst>
          </p:cNvPr>
          <p:cNvSpPr/>
          <p:nvPr/>
        </p:nvSpPr>
        <p:spPr>
          <a:xfrm>
            <a:off x="7322397" y="2635327"/>
            <a:ext cx="4869603" cy="369332"/>
          </a:xfrm>
          <a:prstGeom prst="rect">
            <a:avLst/>
          </a:prstGeom>
        </p:spPr>
        <p:txBody>
          <a:bodyPr wrap="none">
            <a:spAutoFit/>
          </a:bodyPr>
          <a:lstStyle/>
          <a:p>
            <a:r>
              <a:rPr lang="fr-FR">
                <a:hlinkClick r:id="rId5"/>
              </a:rPr>
              <a:t>https://www.allaboutlean.com/kingman-formula/</a:t>
            </a:r>
            <a:endParaRPr lang="fr-FR"/>
          </a:p>
        </p:txBody>
      </p:sp>
      <p:pic>
        <p:nvPicPr>
          <p:cNvPr id="6150" name="Picture 6">
            <a:extLst>
              <a:ext uri="{FF2B5EF4-FFF2-40B4-BE49-F238E27FC236}">
                <a16:creationId xmlns:a16="http://schemas.microsoft.com/office/drawing/2014/main" id="{68AF38FC-4B1A-4347-AC85-0C905F2C36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7000" y="300465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131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31"/>
          <p:cNvPicPr preferRelativeResize="0"/>
          <p:nvPr/>
        </p:nvPicPr>
        <p:blipFill rotWithShape="1">
          <a:blip r:embed="rId3">
            <a:alphaModFix/>
          </a:blip>
          <a:srcRect t="12397" b="31403"/>
          <a:stretch/>
        </p:blipFill>
        <p:spPr>
          <a:xfrm>
            <a:off x="1" y="0"/>
            <a:ext cx="12203292" cy="6858003"/>
          </a:xfrm>
          <a:prstGeom prst="rect">
            <a:avLst/>
          </a:prstGeom>
          <a:noFill/>
          <a:ln>
            <a:noFill/>
          </a:ln>
        </p:spPr>
      </p:pic>
      <p:sp>
        <p:nvSpPr>
          <p:cNvPr id="323" name="Google Shape;323;p31"/>
          <p:cNvSpPr txBox="1">
            <a:spLocks noGrp="1"/>
          </p:cNvSpPr>
          <p:nvPr>
            <p:ph type="title"/>
          </p:nvPr>
        </p:nvSpPr>
        <p:spPr>
          <a:xfrm>
            <a:off x="816103" y="288505"/>
            <a:ext cx="2939600" cy="738800"/>
          </a:xfrm>
          <a:prstGeom prst="rect">
            <a:avLst/>
          </a:prstGeom>
          <a:noFill/>
          <a:ln>
            <a:noFill/>
          </a:ln>
        </p:spPr>
        <p:txBody>
          <a:bodyPr spcFirstLastPara="1" vert="horz" wrap="square" lIns="0" tIns="0" rIns="0" bIns="0" rtlCol="0" anchor="b" anchorCtr="0">
            <a:noAutofit/>
          </a:bodyPr>
          <a:lstStyle/>
          <a:p>
            <a:pPr algn="ctr">
              <a:buClr>
                <a:schemeClr val="lt1"/>
              </a:buClr>
              <a:buSzPts val="1800"/>
            </a:pPr>
            <a:r>
              <a:rPr lang="fr" sz="2400" b="1">
                <a:solidFill>
                  <a:schemeClr val="lt1"/>
                </a:solidFill>
              </a:rPr>
              <a:t>2000+ teammates</a:t>
            </a:r>
            <a:br>
              <a:rPr lang="fr" sz="2400" b="1">
                <a:solidFill>
                  <a:schemeClr val="lt1"/>
                </a:solidFill>
              </a:rPr>
            </a:br>
            <a:r>
              <a:rPr lang="fr" sz="2400" b="1">
                <a:solidFill>
                  <a:schemeClr val="lt1"/>
                </a:solidFill>
              </a:rPr>
              <a:t>500+ </a:t>
            </a:r>
            <a:r>
              <a:rPr lang="fr" sz="2267" b="1">
                <a:solidFill>
                  <a:schemeClr val="lt1"/>
                </a:solidFill>
              </a:rPr>
              <a:t>developers</a:t>
            </a:r>
            <a:endParaRPr/>
          </a:p>
        </p:txBody>
      </p:sp>
      <p:sp>
        <p:nvSpPr>
          <p:cNvPr id="324" name="Google Shape;324;p31"/>
          <p:cNvSpPr txBox="1"/>
          <p:nvPr/>
        </p:nvSpPr>
        <p:spPr>
          <a:xfrm>
            <a:off x="4571999" y="304301"/>
            <a:ext cx="2939600" cy="7388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Around the </a:t>
            </a:r>
            <a:endParaRPr sz="1467"/>
          </a:p>
          <a:p>
            <a:pPr algn="ctr">
              <a:buClr>
                <a:schemeClr val="lt1"/>
              </a:buClr>
              <a:buSzPts val="1800"/>
            </a:pPr>
            <a:r>
              <a:rPr lang="fr" sz="2400" b="1">
                <a:solidFill>
                  <a:schemeClr val="lt1"/>
                </a:solidFill>
                <a:latin typeface="Cabin"/>
                <a:ea typeface="Cabin"/>
                <a:cs typeface="Cabin"/>
                <a:sym typeface="Cabin"/>
              </a:rPr>
              <a:t>world</a:t>
            </a:r>
            <a:endParaRPr sz="1467"/>
          </a:p>
        </p:txBody>
      </p:sp>
      <p:sp>
        <p:nvSpPr>
          <p:cNvPr id="325" name="Google Shape;325;p31"/>
          <p:cNvSpPr txBox="1"/>
          <p:nvPr/>
        </p:nvSpPr>
        <p:spPr>
          <a:xfrm>
            <a:off x="8504876" y="288505"/>
            <a:ext cx="2939600" cy="7388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Developing</a:t>
            </a:r>
            <a:endParaRPr sz="1467"/>
          </a:p>
          <a:p>
            <a:pPr algn="ctr">
              <a:buClr>
                <a:schemeClr val="lt1"/>
              </a:buClr>
              <a:buSzPts val="1800"/>
            </a:pPr>
            <a:r>
              <a:rPr lang="fr" sz="2400" b="1">
                <a:solidFill>
                  <a:schemeClr val="lt1"/>
                </a:solidFill>
                <a:latin typeface="Cabin"/>
                <a:ea typeface="Cabin"/>
                <a:cs typeface="Cabin"/>
                <a:sym typeface="Cabin"/>
              </a:rPr>
              <a:t>Software…</a:t>
            </a:r>
            <a:endParaRPr sz="1467"/>
          </a:p>
        </p:txBody>
      </p:sp>
      <p:sp>
        <p:nvSpPr>
          <p:cNvPr id="326" name="Google Shape;326;p31"/>
          <p:cNvSpPr txBox="1"/>
          <p:nvPr/>
        </p:nvSpPr>
        <p:spPr>
          <a:xfrm>
            <a:off x="704381" y="3921443"/>
            <a:ext cx="3078400" cy="3692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…for Capital Markets</a:t>
            </a:r>
            <a:endParaRPr sz="1467"/>
          </a:p>
        </p:txBody>
      </p:sp>
      <p:sp>
        <p:nvSpPr>
          <p:cNvPr id="327" name="Google Shape;327;p31"/>
          <p:cNvSpPr txBox="1"/>
          <p:nvPr/>
        </p:nvSpPr>
        <p:spPr>
          <a:xfrm>
            <a:off x="4612576" y="3921443"/>
            <a:ext cx="2939600" cy="3692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With passion!</a:t>
            </a:r>
            <a:endParaRPr sz="1467"/>
          </a:p>
        </p:txBody>
      </p:sp>
      <p:sp>
        <p:nvSpPr>
          <p:cNvPr id="328" name="Google Shape;328;p31"/>
          <p:cNvSpPr txBox="1"/>
          <p:nvPr/>
        </p:nvSpPr>
        <p:spPr>
          <a:xfrm>
            <a:off x="8409051" y="3921443"/>
            <a:ext cx="3078400" cy="3692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Follow us</a:t>
            </a:r>
            <a:endParaRPr sz="1467"/>
          </a:p>
        </p:txBody>
      </p:sp>
      <p:pic>
        <p:nvPicPr>
          <p:cNvPr id="329" name="Google Shape;329;p31">
            <a:hlinkClick r:id="rId4"/>
          </p:cNvPr>
          <p:cNvPicPr preferRelativeResize="0"/>
          <p:nvPr/>
        </p:nvPicPr>
        <p:blipFill rotWithShape="1">
          <a:blip r:embed="rId5">
            <a:alphaModFix/>
          </a:blip>
          <a:srcRect l="15809" t="5100" r="7965" b="4630"/>
          <a:stretch/>
        </p:blipFill>
        <p:spPr>
          <a:xfrm>
            <a:off x="843155" y="1224157"/>
            <a:ext cx="2939788" cy="2204847"/>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0" name="Google Shape;330;p31"/>
          <p:cNvPicPr preferRelativeResize="0"/>
          <p:nvPr/>
        </p:nvPicPr>
        <p:blipFill rotWithShape="1">
          <a:blip r:embed="rId6">
            <a:alphaModFix/>
          </a:blip>
          <a:srcRect/>
          <a:stretch/>
        </p:blipFill>
        <p:spPr>
          <a:xfrm>
            <a:off x="4558227" y="1224157"/>
            <a:ext cx="2967336" cy="222626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1" name="Google Shape;331;p31"/>
          <p:cNvPicPr preferRelativeResize="0"/>
          <p:nvPr/>
        </p:nvPicPr>
        <p:blipFill rotWithShape="1">
          <a:blip r:embed="rId7">
            <a:alphaModFix/>
          </a:blip>
          <a:srcRect/>
          <a:stretch/>
        </p:blipFill>
        <p:spPr>
          <a:xfrm>
            <a:off x="8409051" y="1184326"/>
            <a:ext cx="3044955" cy="2284505"/>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2" name="Google Shape;332;p31"/>
          <p:cNvPicPr preferRelativeResize="0"/>
          <p:nvPr/>
        </p:nvPicPr>
        <p:blipFill rotWithShape="1">
          <a:blip r:embed="rId8">
            <a:alphaModFix/>
          </a:blip>
          <a:srcRect/>
          <a:stretch/>
        </p:blipFill>
        <p:spPr>
          <a:xfrm>
            <a:off x="816104" y="4471966"/>
            <a:ext cx="2942841" cy="220484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3" name="Google Shape;333;p31"/>
          <p:cNvPicPr preferRelativeResize="0"/>
          <p:nvPr/>
        </p:nvPicPr>
        <p:blipFill rotWithShape="1">
          <a:blip r:embed="rId9">
            <a:alphaModFix/>
          </a:blip>
          <a:srcRect/>
          <a:stretch/>
        </p:blipFill>
        <p:spPr>
          <a:xfrm>
            <a:off x="4599049" y="4447063"/>
            <a:ext cx="2966848" cy="222282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4" name="Google Shape;334;p31"/>
          <p:cNvPicPr preferRelativeResize="0"/>
          <p:nvPr/>
        </p:nvPicPr>
        <p:blipFill rotWithShape="1">
          <a:blip r:embed="rId10">
            <a:alphaModFix/>
          </a:blip>
          <a:srcRect/>
          <a:stretch/>
        </p:blipFill>
        <p:spPr>
          <a:xfrm>
            <a:off x="8433061" y="4398049"/>
            <a:ext cx="3086100" cy="2352675"/>
          </a:xfrm>
          <a:prstGeom prst="rect">
            <a:avLst/>
          </a:prstGeom>
          <a:noFill/>
          <a:ln>
            <a:noFill/>
          </a:ln>
        </p:spPr>
      </p:pic>
      <p:sp>
        <p:nvSpPr>
          <p:cNvPr id="335" name="Google Shape;335;p3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fr"/>
              <a:pPr/>
              <a:t>2</a:t>
            </a:fld>
            <a:endParaRPr/>
          </a:p>
        </p:txBody>
      </p:sp>
    </p:spTree>
    <p:extLst>
      <p:ext uri="{BB962C8B-B14F-4D97-AF65-F5344CB8AC3E}">
        <p14:creationId xmlns:p14="http://schemas.microsoft.com/office/powerpoint/2010/main" val="325591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3"/>
                                        </p:tgtEl>
                                        <p:attrNameLst>
                                          <p:attrName>style.visibility</p:attrName>
                                        </p:attrNameLst>
                                      </p:cBhvr>
                                      <p:to>
                                        <p:strVal val="visible"/>
                                      </p:to>
                                    </p:set>
                                    <p:anim calcmode="lin" valueType="num">
                                      <p:cBhvr additive="base">
                                        <p:cTn id="7" dur="750"/>
                                        <p:tgtEl>
                                          <p:spTgt spid="32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500"/>
                                  </p:stCondLst>
                                  <p:childTnLst>
                                    <p:set>
                                      <p:cBhvr>
                                        <p:cTn id="9" dur="1" fill="hold">
                                          <p:stCondLst>
                                            <p:cond delay="0"/>
                                          </p:stCondLst>
                                        </p:cTn>
                                        <p:tgtEl>
                                          <p:spTgt spid="329"/>
                                        </p:tgtEl>
                                        <p:attrNameLst>
                                          <p:attrName>style.visibility</p:attrName>
                                        </p:attrNameLst>
                                      </p:cBhvr>
                                      <p:to>
                                        <p:strVal val="visible"/>
                                      </p:to>
                                    </p:set>
                                    <p:anim calcmode="lin" valueType="num">
                                      <p:cBhvr additive="base">
                                        <p:cTn id="10" dur="750"/>
                                        <p:tgtEl>
                                          <p:spTgt spid="329"/>
                                        </p:tgtEl>
                                        <p:attrNameLst>
                                          <p:attrName>ppt_y</p:attrName>
                                        </p:attrNameLst>
                                      </p:cBhvr>
                                      <p:tavLst>
                                        <p:tav tm="0">
                                          <p:val>
                                            <p:strVal val="#ppt_y+1"/>
                                          </p:val>
                                        </p:tav>
                                        <p:tav tm="100000">
                                          <p:val>
                                            <p:strVal val="#ppt_y"/>
                                          </p:val>
                                        </p:tav>
                                      </p:tavLst>
                                    </p:anim>
                                  </p:childTnLst>
                                </p:cTn>
                              </p:par>
                            </p:childTnLst>
                          </p:cTn>
                        </p:par>
                        <p:par>
                          <p:cTn id="11" fill="hold">
                            <p:stCondLst>
                              <p:cond delay="750"/>
                            </p:stCondLst>
                            <p:childTnLst>
                              <p:par>
                                <p:cTn id="12" presetID="2" presetClass="entr" presetSubtype="4" fill="hold" nodeType="afterEffect">
                                  <p:stCondLst>
                                    <p:cond delay="500"/>
                                  </p:stCondLst>
                                  <p:childTnLst>
                                    <p:set>
                                      <p:cBhvr>
                                        <p:cTn id="13" dur="1" fill="hold">
                                          <p:stCondLst>
                                            <p:cond delay="0"/>
                                          </p:stCondLst>
                                        </p:cTn>
                                        <p:tgtEl>
                                          <p:spTgt spid="324"/>
                                        </p:tgtEl>
                                        <p:attrNameLst>
                                          <p:attrName>style.visibility</p:attrName>
                                        </p:attrNameLst>
                                      </p:cBhvr>
                                      <p:to>
                                        <p:strVal val="visible"/>
                                      </p:to>
                                    </p:set>
                                    <p:anim calcmode="lin" valueType="num">
                                      <p:cBhvr additive="base">
                                        <p:cTn id="14" dur="750"/>
                                        <p:tgtEl>
                                          <p:spTgt spid="324"/>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330"/>
                                        </p:tgtEl>
                                        <p:attrNameLst>
                                          <p:attrName>style.visibility</p:attrName>
                                        </p:attrNameLst>
                                      </p:cBhvr>
                                      <p:to>
                                        <p:strVal val="visible"/>
                                      </p:to>
                                    </p:set>
                                    <p:anim calcmode="lin" valueType="num">
                                      <p:cBhvr additive="base">
                                        <p:cTn id="17" dur="750"/>
                                        <p:tgtEl>
                                          <p:spTgt spid="330"/>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500"/>
                                  </p:stCondLst>
                                  <p:childTnLst>
                                    <p:set>
                                      <p:cBhvr>
                                        <p:cTn id="20" dur="1" fill="hold">
                                          <p:stCondLst>
                                            <p:cond delay="0"/>
                                          </p:stCondLst>
                                        </p:cTn>
                                        <p:tgtEl>
                                          <p:spTgt spid="325"/>
                                        </p:tgtEl>
                                        <p:attrNameLst>
                                          <p:attrName>style.visibility</p:attrName>
                                        </p:attrNameLst>
                                      </p:cBhvr>
                                      <p:to>
                                        <p:strVal val="visible"/>
                                      </p:to>
                                    </p:set>
                                    <p:anim calcmode="lin" valueType="num">
                                      <p:cBhvr additive="base">
                                        <p:cTn id="21" dur="750"/>
                                        <p:tgtEl>
                                          <p:spTgt spid="325"/>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500"/>
                                  </p:stCondLst>
                                  <p:childTnLst>
                                    <p:set>
                                      <p:cBhvr>
                                        <p:cTn id="23" dur="1" fill="hold">
                                          <p:stCondLst>
                                            <p:cond delay="0"/>
                                          </p:stCondLst>
                                        </p:cTn>
                                        <p:tgtEl>
                                          <p:spTgt spid="331"/>
                                        </p:tgtEl>
                                        <p:attrNameLst>
                                          <p:attrName>style.visibility</p:attrName>
                                        </p:attrNameLst>
                                      </p:cBhvr>
                                      <p:to>
                                        <p:strVal val="visible"/>
                                      </p:to>
                                    </p:set>
                                    <p:anim calcmode="lin" valueType="num">
                                      <p:cBhvr additive="base">
                                        <p:cTn id="24" dur="750"/>
                                        <p:tgtEl>
                                          <p:spTgt spid="331"/>
                                        </p:tgtEl>
                                        <p:attrNameLst>
                                          <p:attrName>ppt_y</p:attrName>
                                        </p:attrNameLst>
                                      </p:cBhvr>
                                      <p:tavLst>
                                        <p:tav tm="0">
                                          <p:val>
                                            <p:strVal val="#ppt_y+1"/>
                                          </p:val>
                                        </p:tav>
                                        <p:tav tm="100000">
                                          <p:val>
                                            <p:strVal val="#ppt_y"/>
                                          </p:val>
                                        </p:tav>
                                      </p:tavLst>
                                    </p:anim>
                                  </p:childTnLst>
                                </p:cTn>
                              </p:par>
                            </p:childTnLst>
                          </p:cTn>
                        </p:par>
                        <p:par>
                          <p:cTn id="25" fill="hold">
                            <p:stCondLst>
                              <p:cond delay="2250"/>
                            </p:stCondLst>
                            <p:childTnLst>
                              <p:par>
                                <p:cTn id="26" presetID="2" presetClass="entr" presetSubtype="4" fill="hold" nodeType="afterEffect">
                                  <p:stCondLst>
                                    <p:cond delay="500"/>
                                  </p:stCondLst>
                                  <p:childTnLst>
                                    <p:set>
                                      <p:cBhvr>
                                        <p:cTn id="27" dur="1" fill="hold">
                                          <p:stCondLst>
                                            <p:cond delay="0"/>
                                          </p:stCondLst>
                                        </p:cTn>
                                        <p:tgtEl>
                                          <p:spTgt spid="326"/>
                                        </p:tgtEl>
                                        <p:attrNameLst>
                                          <p:attrName>style.visibility</p:attrName>
                                        </p:attrNameLst>
                                      </p:cBhvr>
                                      <p:to>
                                        <p:strVal val="visible"/>
                                      </p:to>
                                    </p:set>
                                    <p:anim calcmode="lin" valueType="num">
                                      <p:cBhvr additive="base">
                                        <p:cTn id="28" dur="750"/>
                                        <p:tgtEl>
                                          <p:spTgt spid="326"/>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500"/>
                                  </p:stCondLst>
                                  <p:childTnLst>
                                    <p:set>
                                      <p:cBhvr>
                                        <p:cTn id="30" dur="1" fill="hold">
                                          <p:stCondLst>
                                            <p:cond delay="0"/>
                                          </p:stCondLst>
                                        </p:cTn>
                                        <p:tgtEl>
                                          <p:spTgt spid="332"/>
                                        </p:tgtEl>
                                        <p:attrNameLst>
                                          <p:attrName>style.visibility</p:attrName>
                                        </p:attrNameLst>
                                      </p:cBhvr>
                                      <p:to>
                                        <p:strVal val="visible"/>
                                      </p:to>
                                    </p:set>
                                    <p:anim calcmode="lin" valueType="num">
                                      <p:cBhvr additive="base">
                                        <p:cTn id="31" dur="750"/>
                                        <p:tgtEl>
                                          <p:spTgt spid="332"/>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 presetClass="entr" presetSubtype="4" fill="hold" nodeType="afterEffect">
                                  <p:stCondLst>
                                    <p:cond delay="500"/>
                                  </p:stCondLst>
                                  <p:childTnLst>
                                    <p:set>
                                      <p:cBhvr>
                                        <p:cTn id="34" dur="1" fill="hold">
                                          <p:stCondLst>
                                            <p:cond delay="0"/>
                                          </p:stCondLst>
                                        </p:cTn>
                                        <p:tgtEl>
                                          <p:spTgt spid="333"/>
                                        </p:tgtEl>
                                        <p:attrNameLst>
                                          <p:attrName>style.visibility</p:attrName>
                                        </p:attrNameLst>
                                      </p:cBhvr>
                                      <p:to>
                                        <p:strVal val="visible"/>
                                      </p:to>
                                    </p:set>
                                    <p:anim calcmode="lin" valueType="num">
                                      <p:cBhvr additive="base">
                                        <p:cTn id="35" dur="750"/>
                                        <p:tgtEl>
                                          <p:spTgt spid="333"/>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500"/>
                                  </p:stCondLst>
                                  <p:childTnLst>
                                    <p:set>
                                      <p:cBhvr>
                                        <p:cTn id="37" dur="1" fill="hold">
                                          <p:stCondLst>
                                            <p:cond delay="0"/>
                                          </p:stCondLst>
                                        </p:cTn>
                                        <p:tgtEl>
                                          <p:spTgt spid="327"/>
                                        </p:tgtEl>
                                        <p:attrNameLst>
                                          <p:attrName>style.visibility</p:attrName>
                                        </p:attrNameLst>
                                      </p:cBhvr>
                                      <p:to>
                                        <p:strVal val="visible"/>
                                      </p:to>
                                    </p:set>
                                    <p:anim calcmode="lin" valueType="num">
                                      <p:cBhvr additive="base">
                                        <p:cTn id="38" dur="750"/>
                                        <p:tgtEl>
                                          <p:spTgt spid="327"/>
                                        </p:tgtEl>
                                        <p:attrNameLst>
                                          <p:attrName>ppt_y</p:attrName>
                                        </p:attrNameLst>
                                      </p:cBhvr>
                                      <p:tavLst>
                                        <p:tav tm="0">
                                          <p:val>
                                            <p:strVal val="#ppt_y+1"/>
                                          </p:val>
                                        </p:tav>
                                        <p:tav tm="100000">
                                          <p:val>
                                            <p:strVal val="#ppt_y"/>
                                          </p:val>
                                        </p:tav>
                                      </p:tavLst>
                                    </p:anim>
                                  </p:childTnLst>
                                </p:cTn>
                              </p:par>
                            </p:childTnLst>
                          </p:cTn>
                        </p:par>
                        <p:par>
                          <p:cTn id="39" fill="hold">
                            <p:stCondLst>
                              <p:cond delay="3750"/>
                            </p:stCondLst>
                            <p:childTnLst>
                              <p:par>
                                <p:cTn id="40" presetID="2" presetClass="entr" presetSubtype="4" fill="hold" nodeType="afterEffect">
                                  <p:stCondLst>
                                    <p:cond delay="500"/>
                                  </p:stCondLst>
                                  <p:childTnLst>
                                    <p:set>
                                      <p:cBhvr>
                                        <p:cTn id="41" dur="1" fill="hold">
                                          <p:stCondLst>
                                            <p:cond delay="0"/>
                                          </p:stCondLst>
                                        </p:cTn>
                                        <p:tgtEl>
                                          <p:spTgt spid="328"/>
                                        </p:tgtEl>
                                        <p:attrNameLst>
                                          <p:attrName>style.visibility</p:attrName>
                                        </p:attrNameLst>
                                      </p:cBhvr>
                                      <p:to>
                                        <p:strVal val="visible"/>
                                      </p:to>
                                    </p:set>
                                    <p:anim calcmode="lin" valueType="num">
                                      <p:cBhvr additive="base">
                                        <p:cTn id="42" dur="750"/>
                                        <p:tgtEl>
                                          <p:spTgt spid="328"/>
                                        </p:tgtEl>
                                        <p:attrNameLst>
                                          <p:attrName>ppt_y</p:attrName>
                                        </p:attrNameLst>
                                      </p:cBhvr>
                                      <p:tavLst>
                                        <p:tav tm="0">
                                          <p:val>
                                            <p:strVal val="#ppt_y+1"/>
                                          </p:val>
                                        </p:tav>
                                        <p:tav tm="100000">
                                          <p:val>
                                            <p:strVal val="#ppt_y"/>
                                          </p:val>
                                        </p:tav>
                                      </p:tavLst>
                                    </p:anim>
                                  </p:childTnLst>
                                </p:cTn>
                              </p:par>
                              <p:par>
                                <p:cTn id="43" presetID="2" presetClass="entr" presetSubtype="4" fill="hold" nodeType="withEffect">
                                  <p:stCondLst>
                                    <p:cond delay="500"/>
                                  </p:stCondLst>
                                  <p:childTnLst>
                                    <p:set>
                                      <p:cBhvr>
                                        <p:cTn id="44" dur="1" fill="hold">
                                          <p:stCondLst>
                                            <p:cond delay="0"/>
                                          </p:stCondLst>
                                        </p:cTn>
                                        <p:tgtEl>
                                          <p:spTgt spid="334"/>
                                        </p:tgtEl>
                                        <p:attrNameLst>
                                          <p:attrName>style.visibility</p:attrName>
                                        </p:attrNameLst>
                                      </p:cBhvr>
                                      <p:to>
                                        <p:strVal val="visible"/>
                                      </p:to>
                                    </p:set>
                                    <p:anim calcmode="lin" valueType="num">
                                      <p:cBhvr additive="base">
                                        <p:cTn id="45" dur="750"/>
                                        <p:tgtEl>
                                          <p:spTgt spid="3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F5D2EC4-E570-4567-9C21-A37A4138B1D0}"/>
              </a:ext>
            </a:extLst>
          </p:cNvPr>
          <p:cNvGraphicFramePr>
            <a:graphicFrameLocks noGrp="1"/>
          </p:cNvGraphicFramePr>
          <p:nvPr>
            <p:extLst>
              <p:ext uri="{D42A27DB-BD31-4B8C-83A1-F6EECF244321}">
                <p14:modId xmlns:p14="http://schemas.microsoft.com/office/powerpoint/2010/main" val="1104249005"/>
              </p:ext>
            </p:extLst>
          </p:nvPr>
        </p:nvGraphicFramePr>
        <p:xfrm>
          <a:off x="2032000" y="719665"/>
          <a:ext cx="8128001" cy="4410417"/>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510227112"/>
                    </a:ext>
                  </a:extLst>
                </a:gridCol>
                <a:gridCol w="1161143">
                  <a:extLst>
                    <a:ext uri="{9D8B030D-6E8A-4147-A177-3AD203B41FA5}">
                      <a16:colId xmlns:a16="http://schemas.microsoft.com/office/drawing/2014/main" val="1265433908"/>
                    </a:ext>
                  </a:extLst>
                </a:gridCol>
                <a:gridCol w="1161143">
                  <a:extLst>
                    <a:ext uri="{9D8B030D-6E8A-4147-A177-3AD203B41FA5}">
                      <a16:colId xmlns:a16="http://schemas.microsoft.com/office/drawing/2014/main" val="2780558774"/>
                    </a:ext>
                  </a:extLst>
                </a:gridCol>
                <a:gridCol w="1161143">
                  <a:extLst>
                    <a:ext uri="{9D8B030D-6E8A-4147-A177-3AD203B41FA5}">
                      <a16:colId xmlns:a16="http://schemas.microsoft.com/office/drawing/2014/main" val="4177390287"/>
                    </a:ext>
                  </a:extLst>
                </a:gridCol>
                <a:gridCol w="1161143">
                  <a:extLst>
                    <a:ext uri="{9D8B030D-6E8A-4147-A177-3AD203B41FA5}">
                      <a16:colId xmlns:a16="http://schemas.microsoft.com/office/drawing/2014/main" val="2516349392"/>
                    </a:ext>
                  </a:extLst>
                </a:gridCol>
                <a:gridCol w="1161143">
                  <a:extLst>
                    <a:ext uri="{9D8B030D-6E8A-4147-A177-3AD203B41FA5}">
                      <a16:colId xmlns:a16="http://schemas.microsoft.com/office/drawing/2014/main" val="610224221"/>
                    </a:ext>
                  </a:extLst>
                </a:gridCol>
                <a:gridCol w="1161143">
                  <a:extLst>
                    <a:ext uri="{9D8B030D-6E8A-4147-A177-3AD203B41FA5}">
                      <a16:colId xmlns:a16="http://schemas.microsoft.com/office/drawing/2014/main" val="2981161199"/>
                    </a:ext>
                  </a:extLst>
                </a:gridCol>
              </a:tblGrid>
              <a:tr h="715240">
                <a:tc>
                  <a:txBody>
                    <a:bodyPr/>
                    <a:lstStyle/>
                    <a:p>
                      <a:pPr algn="ctr"/>
                      <a:r>
                        <a:rPr lang="en-US"/>
                        <a:t>Idea</a:t>
                      </a:r>
                      <a:endParaRPr lang="fr-FR"/>
                    </a:p>
                  </a:txBody>
                  <a:tcPr/>
                </a:tc>
                <a:tc>
                  <a:txBody>
                    <a:bodyPr/>
                    <a:lstStyle/>
                    <a:p>
                      <a:pPr algn="ctr"/>
                      <a:r>
                        <a:rPr lang="en-US"/>
                        <a:t>Feature</a:t>
                      </a:r>
                      <a:endParaRPr lang="fr-FR"/>
                    </a:p>
                  </a:txBody>
                  <a:tcPr/>
                </a:tc>
                <a:tc>
                  <a:txBody>
                    <a:bodyPr/>
                    <a:lstStyle/>
                    <a:p>
                      <a:pPr algn="ctr"/>
                      <a:r>
                        <a:rPr lang="en-US"/>
                        <a:t>Backlog</a:t>
                      </a:r>
                      <a:endParaRPr lang="fr-FR"/>
                    </a:p>
                  </a:txBody>
                  <a:tcPr/>
                </a:tc>
                <a:tc>
                  <a:txBody>
                    <a:bodyPr/>
                    <a:lstStyle/>
                    <a:p>
                      <a:pPr algn="ctr"/>
                      <a:r>
                        <a:rPr lang="en-US"/>
                        <a:t>Build</a:t>
                      </a:r>
                      <a:endParaRPr lang="fr-FR"/>
                    </a:p>
                  </a:txBody>
                  <a:tcPr/>
                </a:tc>
                <a:tc>
                  <a:txBody>
                    <a:bodyPr/>
                    <a:lstStyle/>
                    <a:p>
                      <a:pPr algn="ctr"/>
                      <a:r>
                        <a:rPr lang="en-US"/>
                        <a:t>Test</a:t>
                      </a:r>
                      <a:endParaRPr lang="fr-FR"/>
                    </a:p>
                  </a:txBody>
                  <a:tcPr/>
                </a:tc>
                <a:tc>
                  <a:txBody>
                    <a:bodyPr/>
                    <a:lstStyle/>
                    <a:p>
                      <a:pPr algn="ctr"/>
                      <a:r>
                        <a:rPr lang="en-US"/>
                        <a:t>Pre-prod</a:t>
                      </a:r>
                      <a:endParaRPr lang="fr-FR"/>
                    </a:p>
                  </a:txBody>
                  <a:tcPr/>
                </a:tc>
                <a:tc>
                  <a:txBody>
                    <a:bodyPr/>
                    <a:lstStyle/>
                    <a:p>
                      <a:pPr algn="ctr"/>
                      <a:r>
                        <a:rPr lang="en-US"/>
                        <a:t>Prod</a:t>
                      </a:r>
                      <a:endParaRPr lang="fr-FR"/>
                    </a:p>
                  </a:txBody>
                  <a:tcPr/>
                </a:tc>
                <a:extLst>
                  <a:ext uri="{0D108BD9-81ED-4DB2-BD59-A6C34878D82A}">
                    <a16:rowId xmlns:a16="http://schemas.microsoft.com/office/drawing/2014/main" val="4010792991"/>
                  </a:ext>
                </a:extLst>
              </a:tr>
              <a:tr h="3695177">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extLst>
                  <a:ext uri="{0D108BD9-81ED-4DB2-BD59-A6C34878D82A}">
                    <a16:rowId xmlns:a16="http://schemas.microsoft.com/office/drawing/2014/main" val="155272370"/>
                  </a:ext>
                </a:extLst>
              </a:tr>
            </a:tbl>
          </a:graphicData>
        </a:graphic>
      </p:graphicFrame>
      <p:sp>
        <p:nvSpPr>
          <p:cNvPr id="5" name="Arrow: Right 4">
            <a:extLst>
              <a:ext uri="{FF2B5EF4-FFF2-40B4-BE49-F238E27FC236}">
                <a16:creationId xmlns:a16="http://schemas.microsoft.com/office/drawing/2014/main" id="{1EA8C55C-5FF8-43E1-AF86-F495B6AA0805}"/>
              </a:ext>
            </a:extLst>
          </p:cNvPr>
          <p:cNvSpPr/>
          <p:nvPr/>
        </p:nvSpPr>
        <p:spPr>
          <a:xfrm>
            <a:off x="2166425" y="1631852"/>
            <a:ext cx="8398412" cy="5087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6" name="Explosion: 14 Points 5">
            <a:extLst>
              <a:ext uri="{FF2B5EF4-FFF2-40B4-BE49-F238E27FC236}">
                <a16:creationId xmlns:a16="http://schemas.microsoft.com/office/drawing/2014/main" id="{4AA2E05E-760B-4D8F-AF21-2B80BBAE855B}"/>
              </a:ext>
            </a:extLst>
          </p:cNvPr>
          <p:cNvSpPr/>
          <p:nvPr/>
        </p:nvSpPr>
        <p:spPr>
          <a:xfrm>
            <a:off x="6583680" y="1519311"/>
            <a:ext cx="1533378" cy="647114"/>
          </a:xfrm>
          <a:prstGeom prst="irregularSeal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BUG</a:t>
            </a:r>
            <a:endParaRPr lang="fr-FR"/>
          </a:p>
        </p:txBody>
      </p:sp>
      <p:sp>
        <p:nvSpPr>
          <p:cNvPr id="7" name="Arrow: Curved Up 6">
            <a:extLst>
              <a:ext uri="{FF2B5EF4-FFF2-40B4-BE49-F238E27FC236}">
                <a16:creationId xmlns:a16="http://schemas.microsoft.com/office/drawing/2014/main" id="{178B3DEC-5796-40D7-B78D-D045D89DBA3C}"/>
              </a:ext>
            </a:extLst>
          </p:cNvPr>
          <p:cNvSpPr/>
          <p:nvPr/>
        </p:nvSpPr>
        <p:spPr>
          <a:xfrm flipH="1">
            <a:off x="6095999" y="2178180"/>
            <a:ext cx="1254366" cy="508749"/>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8" name="Explosion: 14 Points 7">
            <a:extLst>
              <a:ext uri="{FF2B5EF4-FFF2-40B4-BE49-F238E27FC236}">
                <a16:creationId xmlns:a16="http://schemas.microsoft.com/office/drawing/2014/main" id="{7BF58DC0-8B5A-45A5-A02D-1E0C93A778C5}"/>
              </a:ext>
            </a:extLst>
          </p:cNvPr>
          <p:cNvSpPr/>
          <p:nvPr/>
        </p:nvSpPr>
        <p:spPr>
          <a:xfrm>
            <a:off x="8761048" y="1519311"/>
            <a:ext cx="1533378" cy="647114"/>
          </a:xfrm>
          <a:prstGeom prst="irregularSeal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BUG</a:t>
            </a:r>
            <a:endParaRPr lang="fr-FR"/>
          </a:p>
        </p:txBody>
      </p:sp>
      <p:sp>
        <p:nvSpPr>
          <p:cNvPr id="9" name="Arrow: Curved Up 8">
            <a:extLst>
              <a:ext uri="{FF2B5EF4-FFF2-40B4-BE49-F238E27FC236}">
                <a16:creationId xmlns:a16="http://schemas.microsoft.com/office/drawing/2014/main" id="{E1E62DDB-C695-4BD8-8CA8-F8787600D006}"/>
              </a:ext>
            </a:extLst>
          </p:cNvPr>
          <p:cNvSpPr/>
          <p:nvPr/>
        </p:nvSpPr>
        <p:spPr>
          <a:xfrm flipH="1">
            <a:off x="3545057" y="2206315"/>
            <a:ext cx="6147581" cy="950774"/>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1" name="Speech Bubble: Rectangle with Corners Rounded 10">
            <a:extLst>
              <a:ext uri="{FF2B5EF4-FFF2-40B4-BE49-F238E27FC236}">
                <a16:creationId xmlns:a16="http://schemas.microsoft.com/office/drawing/2014/main" id="{1A6D6BAF-EE99-4707-A419-DC502ECE0FE3}"/>
              </a:ext>
            </a:extLst>
          </p:cNvPr>
          <p:cNvSpPr/>
          <p:nvPr/>
        </p:nvSpPr>
        <p:spPr>
          <a:xfrm>
            <a:off x="1041009" y="2681702"/>
            <a:ext cx="2369623" cy="1722088"/>
          </a:xfrm>
          <a:prstGeom prst="wedgeRoundRectCallout">
            <a:avLst>
              <a:gd name="adj1" fmla="val 62875"/>
              <a:gd name="adj2" fmla="val -869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Perturbation</a:t>
            </a:r>
          </a:p>
          <a:p>
            <a:pPr algn="ctr"/>
            <a:r>
              <a:rPr lang="en-US"/>
              <a:t>Multitasking</a:t>
            </a:r>
          </a:p>
          <a:p>
            <a:pPr algn="ctr"/>
            <a:r>
              <a:rPr lang="en-US"/>
              <a:t>Stress</a:t>
            </a:r>
          </a:p>
          <a:p>
            <a:pPr algn="ctr"/>
            <a:r>
              <a:rPr lang="en-US"/>
              <a:t>Firefighting</a:t>
            </a:r>
          </a:p>
          <a:p>
            <a:pPr algn="ctr"/>
            <a:r>
              <a:rPr lang="en-US"/>
              <a:t>Quick fixes</a:t>
            </a:r>
          </a:p>
          <a:p>
            <a:pPr algn="ctr"/>
            <a:r>
              <a:rPr lang="en-US"/>
              <a:t>…</a:t>
            </a:r>
            <a:endParaRPr lang="fr-FR"/>
          </a:p>
        </p:txBody>
      </p:sp>
      <p:sp>
        <p:nvSpPr>
          <p:cNvPr id="12" name="Speech Bubble: Rectangle with Corners Rounded 11">
            <a:extLst>
              <a:ext uri="{FF2B5EF4-FFF2-40B4-BE49-F238E27FC236}">
                <a16:creationId xmlns:a16="http://schemas.microsoft.com/office/drawing/2014/main" id="{04423008-89E0-477E-AA50-D83271445B04}"/>
              </a:ext>
            </a:extLst>
          </p:cNvPr>
          <p:cNvSpPr/>
          <p:nvPr/>
        </p:nvSpPr>
        <p:spPr>
          <a:xfrm>
            <a:off x="1027334" y="2582626"/>
            <a:ext cx="2369623" cy="2284796"/>
          </a:xfrm>
          <a:prstGeom prst="wedgeRoundRectCallout">
            <a:avLst>
              <a:gd name="adj1" fmla="val 167953"/>
              <a:gd name="adj2" fmla="val -7447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Perturbation</a:t>
            </a:r>
          </a:p>
          <a:p>
            <a:pPr algn="ctr"/>
            <a:r>
              <a:rPr lang="en-US"/>
              <a:t>Multitasking</a:t>
            </a:r>
          </a:p>
          <a:p>
            <a:pPr algn="ctr"/>
            <a:r>
              <a:rPr lang="en-US"/>
              <a:t>Stress</a:t>
            </a:r>
          </a:p>
          <a:p>
            <a:pPr algn="ctr"/>
            <a:r>
              <a:rPr lang="en-US"/>
              <a:t>Firefighting</a:t>
            </a:r>
          </a:p>
          <a:p>
            <a:pPr algn="ctr"/>
            <a:r>
              <a:rPr lang="en-US"/>
              <a:t>Quick fixes</a:t>
            </a:r>
          </a:p>
          <a:p>
            <a:pPr algn="ctr"/>
            <a:r>
              <a:rPr lang="en-US"/>
              <a:t>Delays</a:t>
            </a:r>
          </a:p>
          <a:p>
            <a:pPr algn="ctr"/>
            <a:r>
              <a:rPr lang="en-US"/>
              <a:t>…</a:t>
            </a:r>
            <a:endParaRPr lang="fr-FR"/>
          </a:p>
        </p:txBody>
      </p:sp>
    </p:spTree>
    <p:extLst>
      <p:ext uri="{BB962C8B-B14F-4D97-AF65-F5344CB8AC3E}">
        <p14:creationId xmlns:p14="http://schemas.microsoft.com/office/powerpoint/2010/main" val="3977319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254B00-7D6A-4615-8A42-A931898736C8}"/>
              </a:ext>
            </a:extLst>
          </p:cNvPr>
          <p:cNvSpPr>
            <a:spLocks noGrp="1"/>
          </p:cNvSpPr>
          <p:nvPr>
            <p:ph idx="1"/>
          </p:nvPr>
        </p:nvSpPr>
        <p:spPr>
          <a:xfrm>
            <a:off x="5799134" y="320381"/>
            <a:ext cx="6095999" cy="5151951"/>
          </a:xfrm>
        </p:spPr>
        <p:txBody>
          <a:bodyPr>
            <a:noAutofit/>
          </a:bodyPr>
          <a:lstStyle/>
          <a:p>
            <a:r>
              <a:rPr lang="en-US" sz="1400"/>
              <a:t>“We went live with a large customer [a big airline] with very few issues and had only one severity 1 issue during [business acceptance] testing, related to fail-over”</a:t>
            </a:r>
          </a:p>
          <a:p>
            <a:endParaRPr lang="en-US" sz="1400"/>
          </a:p>
          <a:p>
            <a:r>
              <a:rPr lang="en-US" sz="1400"/>
              <a:t>At BNP Paribas, the Sierra project is another great example of how Specification by Example leads to high-quality products. […] The project has been live since 2005 “with no major incidents in production,” according to Andrew Jackman, a consultant developer on the Sierra project.</a:t>
            </a:r>
          </a:p>
          <a:p>
            <a:endParaRPr lang="en-US" sz="1400"/>
          </a:p>
          <a:p>
            <a:r>
              <a:rPr lang="en-US" sz="1400"/>
              <a:t>Similar results were obtained by </a:t>
            </a:r>
            <a:r>
              <a:rPr lang="en-US" sz="1400" err="1"/>
              <a:t>Bekk</a:t>
            </a:r>
            <a:r>
              <a:rPr lang="en-US" sz="1400"/>
              <a:t> Consulting for a branch of a major French bank with a car-leasing system. […] they had only five bugs reported in the two years since the system went live, even though the software is now maintained by a completely new team.</a:t>
            </a:r>
          </a:p>
          <a:p>
            <a:endParaRPr lang="en-US" sz="1400"/>
          </a:p>
          <a:p>
            <a:r>
              <a:rPr lang="en-US" sz="1400"/>
              <a:t>In 2004, the Iowa Student Loan development team implemented Extreme Programming by the book to improve the quality of their software. When their next project went to production, they prepared to handle bugs similarly to the way they did things in the past. Over the next 12 months, the new system only had half a dozen bugs. This proved to the management that agile development, especially writing tests first, was a good idea and that it significantly improves quality.</a:t>
            </a:r>
          </a:p>
        </p:txBody>
      </p:sp>
      <p:pic>
        <p:nvPicPr>
          <p:cNvPr id="7170" name="Picture 2">
            <a:extLst>
              <a:ext uri="{FF2B5EF4-FFF2-40B4-BE49-F238E27FC236}">
                <a16:creationId xmlns:a16="http://schemas.microsoft.com/office/drawing/2014/main" id="{552384B4-1DB8-488C-B14A-BE3990D5FF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554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BA47BA-C7D0-4F1E-A518-8B6A0CEC1246}"/>
              </a:ext>
            </a:extLst>
          </p:cNvPr>
          <p:cNvSpPr/>
          <p:nvPr/>
        </p:nvSpPr>
        <p:spPr>
          <a:xfrm>
            <a:off x="5554663" y="6211669"/>
            <a:ext cx="4998451" cy="646331"/>
          </a:xfrm>
          <a:prstGeom prst="rect">
            <a:avLst/>
          </a:prstGeom>
        </p:spPr>
        <p:txBody>
          <a:bodyPr wrap="square">
            <a:spAutoFit/>
          </a:bodyPr>
          <a:lstStyle/>
          <a:p>
            <a:pPr algn="r"/>
            <a:r>
              <a:rPr lang="fr-FR">
                <a:hlinkClick r:id="rId3"/>
              </a:rPr>
              <a:t>https://www.goodreads.com/book/show/10288718-specification-by-example?from_search=true</a:t>
            </a:r>
            <a:endParaRPr lang="fr-FR"/>
          </a:p>
        </p:txBody>
      </p:sp>
      <p:pic>
        <p:nvPicPr>
          <p:cNvPr id="7172" name="Picture 4">
            <a:extLst>
              <a:ext uri="{FF2B5EF4-FFF2-40B4-BE49-F238E27FC236}">
                <a16:creationId xmlns:a16="http://schemas.microsoft.com/office/drawing/2014/main" id="{A7F0117F-AEEF-43B2-8427-C2F8274F8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3114" y="5219114"/>
            <a:ext cx="1638886" cy="163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80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CB849-AC8E-4E3F-A019-8E123BEC7B50}"/>
              </a:ext>
            </a:extLst>
          </p:cNvPr>
          <p:cNvSpPr>
            <a:spLocks noGrp="1"/>
          </p:cNvSpPr>
          <p:nvPr>
            <p:ph idx="1"/>
          </p:nvPr>
        </p:nvSpPr>
        <p:spPr>
          <a:xfrm>
            <a:off x="838200" y="909186"/>
            <a:ext cx="10515600" cy="4351338"/>
          </a:xfrm>
        </p:spPr>
        <p:txBody>
          <a:bodyPr/>
          <a:lstStyle/>
          <a:p>
            <a:pPr marL="0" indent="0">
              <a:buNone/>
            </a:pPr>
            <a:r>
              <a:rPr lang="en-US"/>
              <a:t>4 metrics</a:t>
            </a:r>
          </a:p>
          <a:p>
            <a:pPr lvl="1"/>
            <a:r>
              <a:rPr lang="en-US"/>
              <a:t>Lead Time</a:t>
            </a:r>
          </a:p>
          <a:p>
            <a:pPr lvl="1"/>
            <a:r>
              <a:rPr lang="en-US"/>
              <a:t>Frequency of release</a:t>
            </a:r>
          </a:p>
          <a:p>
            <a:pPr lvl="1"/>
            <a:r>
              <a:rPr lang="en-US"/>
              <a:t>Time to restore</a:t>
            </a:r>
          </a:p>
          <a:p>
            <a:pPr lvl="1"/>
            <a:r>
              <a:rPr lang="en-US"/>
              <a:t>Frequency of failure</a:t>
            </a:r>
          </a:p>
          <a:p>
            <a:pPr marL="457200" lvl="1" indent="0">
              <a:buNone/>
            </a:pPr>
            <a:endParaRPr lang="en-US"/>
          </a:p>
          <a:p>
            <a:pPr marL="0" indent="0">
              <a:buNone/>
            </a:pPr>
            <a:r>
              <a:rPr lang="fr-FR" err="1"/>
              <a:t>Predict</a:t>
            </a:r>
            <a:r>
              <a:rPr lang="fr-FR"/>
              <a:t> IT performance</a:t>
            </a:r>
          </a:p>
          <a:p>
            <a:pPr marL="0" indent="0">
              <a:buNone/>
            </a:pPr>
            <a:r>
              <a:rPr lang="fr-FR"/>
              <a:t>But </a:t>
            </a:r>
            <a:r>
              <a:rPr lang="fr-FR" err="1"/>
              <a:t>also</a:t>
            </a:r>
            <a:r>
              <a:rPr lang="fr-FR"/>
              <a:t> </a:t>
            </a:r>
            <a:r>
              <a:rPr lang="fr-FR" err="1"/>
              <a:t>predict</a:t>
            </a:r>
            <a:r>
              <a:rPr lang="fr-FR"/>
              <a:t> </a:t>
            </a:r>
            <a:r>
              <a:rPr lang="fr-FR" err="1"/>
              <a:t>company</a:t>
            </a:r>
            <a:r>
              <a:rPr lang="fr-FR"/>
              <a:t> performance!</a:t>
            </a:r>
          </a:p>
        </p:txBody>
      </p:sp>
      <p:pic>
        <p:nvPicPr>
          <p:cNvPr id="8194" name="Picture 2">
            <a:extLst>
              <a:ext uri="{FF2B5EF4-FFF2-40B4-BE49-F238E27FC236}">
                <a16:creationId xmlns:a16="http://schemas.microsoft.com/office/drawing/2014/main" id="{ADCA2784-92B0-4A1D-9045-96ADC9AF4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0163" y="0"/>
            <a:ext cx="4541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9C5EC4-EE6C-49CF-9C31-4473958A30A1}"/>
              </a:ext>
            </a:extLst>
          </p:cNvPr>
          <p:cNvSpPr/>
          <p:nvPr/>
        </p:nvSpPr>
        <p:spPr>
          <a:xfrm>
            <a:off x="1905000" y="6169709"/>
            <a:ext cx="6096000" cy="646331"/>
          </a:xfrm>
          <a:prstGeom prst="rect">
            <a:avLst/>
          </a:prstGeom>
        </p:spPr>
        <p:txBody>
          <a:bodyPr>
            <a:spAutoFit/>
          </a:bodyPr>
          <a:lstStyle/>
          <a:p>
            <a:r>
              <a:rPr lang="fr-FR">
                <a:hlinkClick r:id="rId3"/>
              </a:rPr>
              <a:t>https://www.goodreads.com/book/show/35747076-accelerate?from_search=true</a:t>
            </a:r>
            <a:endParaRPr lang="fr-FR"/>
          </a:p>
        </p:txBody>
      </p:sp>
      <p:pic>
        <p:nvPicPr>
          <p:cNvPr id="8196" name="Picture 4">
            <a:extLst>
              <a:ext uri="{FF2B5EF4-FFF2-40B4-BE49-F238E27FC236}">
                <a16:creationId xmlns:a16="http://schemas.microsoft.com/office/drawing/2014/main" id="{E333F34C-31CA-4E8E-9E00-870CDC67D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883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837E-DB65-44E3-A3F1-34A5C6C69D0B}"/>
              </a:ext>
            </a:extLst>
          </p:cNvPr>
          <p:cNvSpPr>
            <a:spLocks noGrp="1"/>
          </p:cNvSpPr>
          <p:nvPr>
            <p:ph type="title"/>
          </p:nvPr>
        </p:nvSpPr>
        <p:spPr>
          <a:xfrm>
            <a:off x="648929" y="629266"/>
            <a:ext cx="5127031" cy="1676603"/>
          </a:xfrm>
        </p:spPr>
        <p:txBody>
          <a:bodyPr>
            <a:normAutofit/>
          </a:bodyPr>
          <a:lstStyle/>
          <a:p>
            <a:r>
              <a:rPr lang="en-US" sz="4400" dirty="0" err="1">
                <a:solidFill>
                  <a:schemeClr val="tx2"/>
                </a:solidFill>
                <a:latin typeface="Buxton Sketch" panose="03080500000500000004" pitchFamily="66" charset="0"/>
              </a:rPr>
              <a:t>Penses</a:t>
            </a:r>
            <a:r>
              <a:rPr lang="en-US" sz="4400" dirty="0">
                <a:solidFill>
                  <a:schemeClr val="tx2"/>
                </a:solidFill>
                <a:latin typeface="Buxton Sketch" panose="03080500000500000004" pitchFamily="66" charset="0"/>
              </a:rPr>
              <a:t>-y, </a:t>
            </a:r>
            <a:r>
              <a:rPr lang="en-US" sz="4400" dirty="0" err="1">
                <a:solidFill>
                  <a:schemeClr val="tx2"/>
                </a:solidFill>
                <a:latin typeface="Buxton Sketch" panose="03080500000500000004" pitchFamily="66" charset="0"/>
              </a:rPr>
              <a:t>puis</a:t>
            </a:r>
            <a:r>
              <a:rPr lang="en-US" sz="4400" dirty="0">
                <a:solidFill>
                  <a:schemeClr val="tx2"/>
                </a:solidFill>
                <a:latin typeface="Buxton Sketch" panose="03080500000500000004" pitchFamily="66" charset="0"/>
              </a:rPr>
              <a:t> </a:t>
            </a:r>
            <a:r>
              <a:rPr lang="en-US" sz="4400" dirty="0" err="1">
                <a:solidFill>
                  <a:schemeClr val="tx2"/>
                </a:solidFill>
                <a:latin typeface="Buxton Sketch" panose="03080500000500000004" pitchFamily="66" charset="0"/>
              </a:rPr>
              <a:t>écris</a:t>
            </a:r>
            <a:r>
              <a:rPr lang="en-US" sz="4400" dirty="0">
                <a:solidFill>
                  <a:schemeClr val="tx2"/>
                </a:solidFill>
                <a:latin typeface="Buxton Sketch" panose="03080500000500000004" pitchFamily="66" charset="0"/>
              </a:rPr>
              <a:t>-le !</a:t>
            </a:r>
            <a:endParaRPr lang="fr-FR" sz="4400"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5AF48524-621B-45DD-8D37-08B440EB9267}"/>
              </a:ext>
            </a:extLst>
          </p:cNvPr>
          <p:cNvSpPr>
            <a:spLocks noGrp="1"/>
          </p:cNvSpPr>
          <p:nvPr>
            <p:ph idx="1"/>
          </p:nvPr>
        </p:nvSpPr>
        <p:spPr>
          <a:xfrm>
            <a:off x="648930" y="2438400"/>
            <a:ext cx="5127029" cy="3785419"/>
          </a:xfrm>
        </p:spPr>
        <p:txBody>
          <a:bodyPr>
            <a:normAutofit/>
          </a:bodyPr>
          <a:lstStyle/>
          <a:p>
            <a:pPr marL="0" indent="0">
              <a:buNone/>
            </a:pPr>
            <a:r>
              <a:rPr lang="fr-FR" sz="2400" i="1" dirty="0">
                <a:solidFill>
                  <a:schemeClr val="tx2"/>
                </a:solidFill>
                <a:latin typeface="Buxton Sketch" panose="03080500000500000004" pitchFamily="66" charset="0"/>
              </a:rPr>
              <a:t>« Réfléchissez à ce que vous savez déjà sur la qualité intégrée.</a:t>
            </a:r>
          </a:p>
          <a:p>
            <a:pPr marL="0" indent="0">
              <a:buNone/>
            </a:pPr>
            <a:endParaRPr lang="fr-FR" sz="2400" i="1" dirty="0">
              <a:solidFill>
                <a:schemeClr val="tx2"/>
              </a:solidFill>
              <a:latin typeface="Buxton Sketch" panose="03080500000500000004" pitchFamily="66" charset="0"/>
            </a:endParaRPr>
          </a:p>
          <a:p>
            <a:pPr marL="0" indent="0">
              <a:buNone/>
            </a:pPr>
            <a:r>
              <a:rPr lang="fr-FR" sz="2400" i="1" dirty="0">
                <a:solidFill>
                  <a:schemeClr val="tx2"/>
                </a:solidFill>
                <a:latin typeface="Buxton Sketch" panose="03080500000500000004" pitchFamily="66" charset="0"/>
              </a:rPr>
              <a:t>Écrivez trois de ces faits sur une fiche.</a:t>
            </a:r>
          </a:p>
          <a:p>
            <a:pPr marL="0" indent="0">
              <a:buNone/>
            </a:pPr>
            <a:endParaRPr lang="fr-FR" sz="2400" i="1" dirty="0">
              <a:solidFill>
                <a:schemeClr val="tx2"/>
              </a:solidFill>
              <a:latin typeface="Buxton Sketch" panose="03080500000500000004" pitchFamily="66" charset="0"/>
            </a:endParaRPr>
          </a:p>
          <a:p>
            <a:pPr marL="0" indent="0">
              <a:buNone/>
            </a:pPr>
            <a:r>
              <a:rPr lang="fr-FR" sz="2400" i="1" dirty="0">
                <a:solidFill>
                  <a:schemeClr val="tx2"/>
                </a:solidFill>
                <a:latin typeface="Buxton Sketch" panose="03080500000500000004" pitchFamily="66" charset="0"/>
              </a:rPr>
              <a:t>Soyez prêt à les énoncer lorsqu’on vous le demandera. »</a:t>
            </a:r>
            <a:endParaRPr lang="fr-FR" sz="2400" dirty="0">
              <a:solidFill>
                <a:schemeClr val="tx2"/>
              </a:solidFill>
              <a:latin typeface="Buxton Sketch" panose="03080500000500000004" pitchFamily="66" charset="0"/>
            </a:endParaRPr>
          </a:p>
        </p:txBody>
      </p:sp>
      <p:pic>
        <p:nvPicPr>
          <p:cNvPr id="6148" name="Picture 4" descr="Writing, Write, Fountain Pen, Ink, Scribe, Handwriting">
            <a:extLst>
              <a:ext uri="{FF2B5EF4-FFF2-40B4-BE49-F238E27FC236}">
                <a16:creationId xmlns:a16="http://schemas.microsoft.com/office/drawing/2014/main" id="{0EEDEA25-0A3E-4C84-A910-E4AFA9C992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15" r="27659"/>
          <a:stretch/>
        </p:blipFill>
        <p:spPr bwMode="auto">
          <a:xfrm>
            <a:off x="6090612" y="10"/>
            <a:ext cx="6101387"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28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44B2-3D58-47B7-9371-6E6356C2D736}"/>
              </a:ext>
            </a:extLst>
          </p:cNvPr>
          <p:cNvSpPr>
            <a:spLocks noGrp="1"/>
          </p:cNvSpPr>
          <p:nvPr>
            <p:ph type="title"/>
          </p:nvPr>
        </p:nvSpPr>
        <p:spPr>
          <a:xfrm>
            <a:off x="648929" y="629266"/>
            <a:ext cx="3651467" cy="1676603"/>
          </a:xfrm>
        </p:spPr>
        <p:txBody>
          <a:bodyPr>
            <a:normAutofit/>
          </a:bodyPr>
          <a:lstStyle/>
          <a:p>
            <a:r>
              <a:rPr lang="en-US" sz="4400" dirty="0">
                <a:solidFill>
                  <a:schemeClr val="tx2"/>
                </a:solidFill>
                <a:latin typeface="Buxton Sketch" panose="03080500000500000004" pitchFamily="66" charset="0"/>
              </a:rPr>
              <a:t>Casse-tête pour un expert</a:t>
            </a:r>
            <a:endParaRPr lang="fr-FR" sz="4400"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7CDDDEA6-F00F-47F8-BCFB-00E020C85886}"/>
              </a:ext>
            </a:extLst>
          </p:cNvPr>
          <p:cNvSpPr>
            <a:spLocks noGrp="1"/>
          </p:cNvSpPr>
          <p:nvPr>
            <p:ph idx="1"/>
          </p:nvPr>
        </p:nvSpPr>
        <p:spPr>
          <a:xfrm>
            <a:off x="504552" y="2443315"/>
            <a:ext cx="3651466" cy="3785419"/>
          </a:xfrm>
        </p:spPr>
        <p:txBody>
          <a:bodyPr>
            <a:normAutofit/>
          </a:bodyPr>
          <a:lstStyle/>
          <a:p>
            <a:endParaRPr lang="en-US" sz="2400" dirty="0">
              <a:solidFill>
                <a:schemeClr val="tx2"/>
              </a:solidFill>
              <a:latin typeface="Buxton Sketch" panose="03080500000500000004" pitchFamily="66" charset="0"/>
            </a:endParaRPr>
          </a:p>
          <a:p>
            <a:r>
              <a:rPr lang="fr-FR" sz="2400" dirty="0">
                <a:solidFill>
                  <a:schemeClr val="tx2"/>
                </a:solidFill>
                <a:latin typeface="Buxton Sketch" panose="03080500000500000004" pitchFamily="66" charset="0"/>
              </a:rPr>
              <a:t>Vous avez chacun reçu des informations différentes sur la qualité intégrée.</a:t>
            </a:r>
          </a:p>
          <a:p>
            <a:endParaRPr lang="fr-FR" sz="2400" dirty="0">
              <a:solidFill>
                <a:schemeClr val="tx2"/>
              </a:solidFill>
              <a:latin typeface="Buxton Sketch" panose="03080500000500000004" pitchFamily="66" charset="0"/>
            </a:endParaRPr>
          </a:p>
          <a:p>
            <a:r>
              <a:rPr lang="fr-FR" sz="2400" dirty="0">
                <a:solidFill>
                  <a:schemeClr val="tx2"/>
                </a:solidFill>
                <a:latin typeface="Buxton Sketch" panose="03080500000500000004" pitchFamily="66" charset="0"/>
              </a:rPr>
              <a:t>Échangez avec vos collègues jusqu’à ce que l’un d’entre vous se sente prêt à résumer l’ensemble du contenu à toute la table.</a:t>
            </a:r>
          </a:p>
        </p:txBody>
      </p:sp>
      <p:pic>
        <p:nvPicPr>
          <p:cNvPr id="5122" name="Picture 2">
            <a:extLst>
              <a:ext uri="{FF2B5EF4-FFF2-40B4-BE49-F238E27FC236}">
                <a16:creationId xmlns:a16="http://schemas.microsoft.com/office/drawing/2014/main" id="{233BBCA3-E767-4F1E-BB74-5DDEC3FE0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00"/>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172FDB-0E96-43DE-9EA5-7F8DFDF60CD5}"/>
              </a:ext>
            </a:extLst>
          </p:cNvPr>
          <p:cNvSpPr txBox="1"/>
          <p:nvPr/>
        </p:nvSpPr>
        <p:spPr>
          <a:xfrm>
            <a:off x="4639056" y="6488658"/>
            <a:ext cx="7552945" cy="369332"/>
          </a:xfrm>
          <a:prstGeom prst="rect">
            <a:avLst/>
          </a:prstGeom>
          <a:noFill/>
        </p:spPr>
        <p:txBody>
          <a:bodyPr wrap="square" rtlCol="0">
            <a:spAutoFit/>
          </a:bodyPr>
          <a:lstStyle/>
          <a:p>
            <a:r>
              <a:rPr lang="en-US" dirty="0">
                <a:latin typeface="Buxton Sketch" panose="03080500000500000004" pitchFamily="66" charset="0"/>
              </a:rPr>
              <a:t>from Wikipedia, licensed under the </a:t>
            </a:r>
            <a:r>
              <a:rPr lang="en-US" dirty="0">
                <a:latin typeface="Buxton Sketch" panose="03080500000500000004" pitchFamily="66" charset="0"/>
                <a:hlinkClick r:id="rId3" tooltip="w:en:Creative Commons"/>
              </a:rPr>
              <a:t>Creative Commons</a:t>
            </a:r>
            <a:r>
              <a:rPr lang="en-US" dirty="0">
                <a:latin typeface="Buxton Sketch" panose="03080500000500000004" pitchFamily="66" charset="0"/>
              </a:rPr>
              <a:t> </a:t>
            </a:r>
            <a:r>
              <a:rPr lang="en-US" dirty="0">
                <a:latin typeface="Buxton Sketch" panose="03080500000500000004" pitchFamily="66" charset="0"/>
                <a:hlinkClick r:id="rId4"/>
              </a:rPr>
              <a:t>Attribution 3.0 </a:t>
            </a:r>
            <a:r>
              <a:rPr lang="en-US" dirty="0" err="1">
                <a:latin typeface="Buxton Sketch" panose="03080500000500000004" pitchFamily="66" charset="0"/>
                <a:hlinkClick r:id="rId4"/>
              </a:rPr>
              <a:t>Unported</a:t>
            </a:r>
            <a:r>
              <a:rPr lang="en-US" dirty="0">
                <a:latin typeface="Buxton Sketch" panose="03080500000500000004" pitchFamily="66" charset="0"/>
              </a:rPr>
              <a:t> license.</a:t>
            </a:r>
            <a:endParaRPr lang="en-US" dirty="0">
              <a:solidFill>
                <a:schemeClr val="tx2"/>
              </a:solidFill>
              <a:latin typeface="Buxton Sketch" panose="03080500000500000004" pitchFamily="66" charset="0"/>
            </a:endParaRPr>
          </a:p>
        </p:txBody>
      </p:sp>
    </p:spTree>
    <p:extLst>
      <p:ext uri="{BB962C8B-B14F-4D97-AF65-F5344CB8AC3E}">
        <p14:creationId xmlns:p14="http://schemas.microsoft.com/office/powerpoint/2010/main" val="254024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1B15-185C-41C2-BAE8-379F950D4916}"/>
              </a:ext>
            </a:extLst>
          </p:cNvPr>
          <p:cNvSpPr>
            <a:spLocks noGrp="1"/>
          </p:cNvSpPr>
          <p:nvPr>
            <p:ph type="title"/>
          </p:nvPr>
        </p:nvSpPr>
        <p:spPr>
          <a:xfrm>
            <a:off x="838200" y="365125"/>
            <a:ext cx="10515600" cy="1325563"/>
          </a:xfrm>
        </p:spPr>
        <p:txBody>
          <a:bodyPr/>
          <a:lstStyle/>
          <a:p>
            <a:endParaRPr lang="fr-FR">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EF504262-E751-436C-9D7E-215BEF633EE7}"/>
              </a:ext>
            </a:extLst>
          </p:cNvPr>
          <p:cNvSpPr>
            <a:spLocks noGrp="1"/>
          </p:cNvSpPr>
          <p:nvPr>
            <p:ph idx="1"/>
          </p:nvPr>
        </p:nvSpPr>
        <p:spPr>
          <a:xfrm>
            <a:off x="838200" y="1825625"/>
            <a:ext cx="10515600" cy="4351338"/>
          </a:xfrm>
        </p:spPr>
        <p:txBody>
          <a:bodyPr/>
          <a:lstStyle/>
          <a:p>
            <a:pPr marL="0" indent="0">
              <a:buNone/>
            </a:pPr>
            <a:r>
              <a:rPr lang="fr-FR" i="1" dirty="0">
                <a:solidFill>
                  <a:schemeClr val="tx2"/>
                </a:solidFill>
                <a:latin typeface="Buxton Sketch" panose="03080500000500000004" pitchFamily="66" charset="0"/>
              </a:rPr>
              <a:t>« L’inspection n’améliore pas la qualité, ni ne la garantit. L’inspection arrive trop tard. La qualité, bonne ou mauvaise, est déjà présente dans le produit. On ne peut pas inspecter la qualité dans un produit ou un service ; elle doit y être intégrée dès le départ. »</a:t>
            </a:r>
          </a:p>
          <a:p>
            <a:pPr marL="0" indent="0" algn="r">
              <a:buNone/>
            </a:pPr>
            <a:r>
              <a:rPr lang="en-US" dirty="0">
                <a:solidFill>
                  <a:schemeClr val="tx2"/>
                </a:solidFill>
                <a:latin typeface="Buxton Sketch" panose="03080500000500000004" pitchFamily="66" charset="0"/>
              </a:rPr>
              <a:t>—W. Edwards Deming</a:t>
            </a:r>
            <a:endParaRPr lang="fr-FR" dirty="0">
              <a:solidFill>
                <a:schemeClr val="tx2"/>
              </a:solidFill>
              <a:latin typeface="Buxton Sketch" panose="03080500000500000004" pitchFamily="66" charset="0"/>
            </a:endParaRPr>
          </a:p>
        </p:txBody>
      </p:sp>
      <p:pic>
        <p:nvPicPr>
          <p:cNvPr id="1029" name="Picture 5">
            <a:extLst>
              <a:ext uri="{FF2B5EF4-FFF2-40B4-BE49-F238E27FC236}">
                <a16:creationId xmlns:a16="http://schemas.microsoft.com/office/drawing/2014/main" id="{6DC58A28-49E7-4096-9EE6-ABD968E04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78532">
            <a:off x="933551" y="3845094"/>
            <a:ext cx="3148524" cy="21896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066853-1526-4C31-938C-1EE7FFFC184B}"/>
              </a:ext>
            </a:extLst>
          </p:cNvPr>
          <p:cNvSpPr txBox="1"/>
          <p:nvPr/>
        </p:nvSpPr>
        <p:spPr>
          <a:xfrm rot="21284454">
            <a:off x="1115112" y="6127234"/>
            <a:ext cx="2785403" cy="369332"/>
          </a:xfrm>
          <a:prstGeom prst="rect">
            <a:avLst/>
          </a:prstGeom>
          <a:noFill/>
        </p:spPr>
        <p:txBody>
          <a:bodyPr wrap="square" rtlCol="0">
            <a:spAutoFit/>
          </a:bodyPr>
          <a:lstStyle/>
          <a:p>
            <a:r>
              <a:rPr lang="en-US" dirty="0">
                <a:solidFill>
                  <a:schemeClr val="tx2"/>
                </a:solidFill>
                <a:latin typeface="Buxton Sketch" panose="03080500000500000004" pitchFamily="66" charset="0"/>
              </a:rPr>
              <a:t>From Wikipedia</a:t>
            </a:r>
          </a:p>
        </p:txBody>
      </p:sp>
    </p:spTree>
    <p:extLst>
      <p:ext uri="{BB962C8B-B14F-4D97-AF65-F5344CB8AC3E}">
        <p14:creationId xmlns:p14="http://schemas.microsoft.com/office/powerpoint/2010/main" val="3696227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7F8F3C4-E8FA-3943-C332-71F90AF3CB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203596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CF33-46FE-43E4-B848-73259FAADEB8}"/>
              </a:ext>
            </a:extLst>
          </p:cNvPr>
          <p:cNvSpPr>
            <a:spLocks noGrp="1"/>
          </p:cNvSpPr>
          <p:nvPr>
            <p:ph type="title"/>
          </p:nvPr>
        </p:nvSpPr>
        <p:spPr/>
        <p:txBody>
          <a:bodyPr/>
          <a:lstStyle/>
          <a:p>
            <a:endParaRPr lang="en-GB" dirty="0"/>
          </a:p>
        </p:txBody>
      </p:sp>
      <p:pic>
        <p:nvPicPr>
          <p:cNvPr id="4" name="Picture 3">
            <a:extLst>
              <a:ext uri="{FF2B5EF4-FFF2-40B4-BE49-F238E27FC236}">
                <a16:creationId xmlns:a16="http://schemas.microsoft.com/office/drawing/2014/main" id="{3471462D-E04D-4839-A925-4DB5185D7C19}"/>
              </a:ext>
            </a:extLst>
          </p:cNvPr>
          <p:cNvPicPr>
            <a:picLocks noChangeAspect="1"/>
          </p:cNvPicPr>
          <p:nvPr/>
        </p:nvPicPr>
        <p:blipFill>
          <a:blip r:embed="rId3"/>
          <a:stretch>
            <a:fillRect/>
          </a:stretch>
        </p:blipFill>
        <p:spPr>
          <a:xfrm rot="242908">
            <a:off x="382772" y="318979"/>
            <a:ext cx="4876801" cy="3657600"/>
          </a:xfrm>
          <a:prstGeom prst="rect">
            <a:avLst/>
          </a:prstGeom>
          <a:effectLst>
            <a:outerShdw blurRad="50800" dist="38100" dir="2700000" algn="tl" rotWithShape="0">
              <a:prstClr val="black">
                <a:alpha val="40000"/>
              </a:prstClr>
            </a:outerShdw>
          </a:effectLst>
        </p:spPr>
      </p:pic>
      <p:pic>
        <p:nvPicPr>
          <p:cNvPr id="7" name="Espace réservé du contenu 6">
            <a:extLst>
              <a:ext uri="{FF2B5EF4-FFF2-40B4-BE49-F238E27FC236}">
                <a16:creationId xmlns:a16="http://schemas.microsoft.com/office/drawing/2014/main" id="{283A0E65-5ADD-D21C-E570-18327FB2AE35}"/>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rot="21186315">
            <a:off x="5007944" y="1620035"/>
            <a:ext cx="6501176" cy="45966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0130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262E-88B5-46A1-9C90-91D944895457}"/>
              </a:ext>
            </a:extLst>
          </p:cNvPr>
          <p:cNvSpPr>
            <a:spLocks noGrp="1"/>
          </p:cNvSpPr>
          <p:nvPr>
            <p:ph type="title"/>
          </p:nvPr>
        </p:nvSpPr>
        <p:spPr/>
        <p:txBody>
          <a:bodyPr/>
          <a:lstStyle/>
          <a:p>
            <a:r>
              <a:rPr lang="en-US" dirty="0" err="1">
                <a:solidFill>
                  <a:schemeClr val="tx2"/>
                </a:solidFill>
                <a:latin typeface="Buxton Sketch" panose="03080500000500000004" pitchFamily="66" charset="0"/>
              </a:rPr>
              <a:t>Commençons</a:t>
            </a:r>
            <a:r>
              <a:rPr lang="en-US" dirty="0">
                <a:solidFill>
                  <a:schemeClr val="tx2"/>
                </a:solidFill>
                <a:latin typeface="Buxton Sketch" panose="03080500000500000004" pitchFamily="66" charset="0"/>
              </a:rPr>
              <a:t> à </a:t>
            </a:r>
            <a:r>
              <a:rPr lang="en-US" dirty="0" err="1">
                <a:solidFill>
                  <a:schemeClr val="tx2"/>
                </a:solidFill>
                <a:latin typeface="Buxton Sketch" panose="03080500000500000004" pitchFamily="66" charset="0"/>
              </a:rPr>
              <a:t>jouer</a:t>
            </a:r>
            <a:r>
              <a:rPr lang="en-US" dirty="0">
                <a:solidFill>
                  <a:schemeClr val="tx2"/>
                </a:solidFill>
                <a:latin typeface="Buxton Sketch" panose="03080500000500000004" pitchFamily="66" charset="0"/>
              </a:rPr>
              <a:t> !</a:t>
            </a:r>
            <a:endParaRPr lang="fr-FR"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3E3C62C4-B427-4F61-A831-8AB4FE75AA28}"/>
              </a:ext>
            </a:extLst>
          </p:cNvPr>
          <p:cNvSpPr>
            <a:spLocks noGrp="1"/>
          </p:cNvSpPr>
          <p:nvPr>
            <p:ph idx="1"/>
          </p:nvPr>
        </p:nvSpPr>
        <p:spPr>
          <a:xfrm>
            <a:off x="838200" y="1825625"/>
            <a:ext cx="6408761" cy="4351338"/>
          </a:xfrm>
        </p:spPr>
        <p:txBody>
          <a:bodyPr vert="horz" lIns="91440" tIns="45720" rIns="91440" bIns="45720" rtlCol="0" anchor="t">
            <a:normAutofit fontScale="92500" lnSpcReduction="10000"/>
          </a:bodyPr>
          <a:lstStyle/>
          <a:p>
            <a:pPr marL="514350" indent="-514350">
              <a:buFont typeface="Calibri Light" panose="020F0302020204030204"/>
              <a:buAutoNum type="arabicPeriod"/>
            </a:pPr>
            <a:r>
              <a:rPr lang="fr-FR" dirty="0">
                <a:solidFill>
                  <a:schemeClr val="tx2"/>
                </a:solidFill>
                <a:latin typeface="Buxton Sketch"/>
              </a:rPr>
              <a:t>Formez une équipe de jusqu’à 8 personnes. (Mélangez les profils !)</a:t>
            </a:r>
          </a:p>
          <a:p>
            <a:pPr marL="514350" indent="-514350">
              <a:buFont typeface="Calibri Light" panose="020F0302020204030204"/>
              <a:buAutoNum type="arabicPeriod"/>
            </a:pPr>
            <a:r>
              <a:rPr lang="fr-FR" dirty="0">
                <a:solidFill>
                  <a:schemeClr val="tx2"/>
                </a:solidFill>
                <a:latin typeface="Buxton Sketch"/>
              </a:rPr>
              <a:t>Ouvrez la pochette « Niveau 0 » :</a:t>
            </a:r>
          </a:p>
          <a:p>
            <a:pPr marL="971550" lvl="1" indent="-514350">
              <a:buFont typeface="Calibri Light" panose="020F0302020204030204"/>
              <a:buAutoNum type="arabicPeriod"/>
            </a:pPr>
            <a:r>
              <a:rPr lang="fr-FR" dirty="0">
                <a:solidFill>
                  <a:schemeClr val="tx2"/>
                </a:solidFill>
                <a:latin typeface="Buxton Sketch"/>
              </a:rPr>
              <a:t>    Kanban</a:t>
            </a:r>
          </a:p>
          <a:p>
            <a:pPr marL="971550" lvl="1" indent="-514350">
              <a:buFont typeface="Calibri Light" panose="020F0302020204030204"/>
              <a:buAutoNum type="arabicPeriod"/>
            </a:pPr>
            <a:r>
              <a:rPr lang="fr-FR" dirty="0">
                <a:solidFill>
                  <a:schemeClr val="tx2"/>
                </a:solidFill>
                <a:latin typeface="Buxton Sketch"/>
              </a:rPr>
              <a:t>    Tickets</a:t>
            </a:r>
          </a:p>
          <a:p>
            <a:pPr marL="971550" lvl="1" indent="-514350">
              <a:buFont typeface="Calibri Light" panose="020F0302020204030204"/>
              <a:buAutoNum type="arabicPeriod"/>
            </a:pPr>
            <a:r>
              <a:rPr lang="fr-FR" dirty="0">
                <a:solidFill>
                  <a:schemeClr val="tx2"/>
                </a:solidFill>
                <a:latin typeface="Buxton Sketch"/>
              </a:rPr>
              <a:t>    Feuille de suivi</a:t>
            </a:r>
          </a:p>
          <a:p>
            <a:pPr marL="971550" lvl="1" indent="-514350">
              <a:buFont typeface="Calibri Light" panose="020F0302020204030204"/>
              <a:buAutoNum type="arabicPeriod"/>
            </a:pPr>
            <a:r>
              <a:rPr lang="fr-FR" dirty="0">
                <a:solidFill>
                  <a:schemeClr val="tx2"/>
                </a:solidFill>
                <a:latin typeface="Buxton Sketch"/>
              </a:rPr>
              <a:t>    8 cartes de rôle, choisissez-en 1 ou 2 !</a:t>
            </a:r>
          </a:p>
          <a:p>
            <a:pPr marL="971550" lvl="1" indent="-514350">
              <a:buFont typeface="Calibri Light" panose="020F0302020204030204"/>
              <a:buAutoNum type="arabicPeriod"/>
            </a:pPr>
            <a:r>
              <a:rPr lang="fr-FR" dirty="0">
                <a:solidFill>
                  <a:schemeClr val="tx2"/>
                </a:solidFill>
                <a:latin typeface="Buxton Sketch"/>
              </a:rPr>
              <a:t>    2 dés et la carte de référence des dés</a:t>
            </a:r>
          </a:p>
          <a:p>
            <a:pPr marL="971550" lvl="1" indent="-514350">
              <a:buFont typeface="Calibri Light" panose="020F0302020204030204"/>
              <a:buAutoNum type="arabicPeriod"/>
            </a:pPr>
            <a:r>
              <a:rPr lang="fr-FR" dirty="0">
                <a:solidFill>
                  <a:schemeClr val="tx2"/>
                </a:solidFill>
                <a:latin typeface="Buxton Sketch"/>
              </a:rPr>
              <a:t>    Règles complètes, au cas où</a:t>
            </a:r>
          </a:p>
          <a:p>
            <a:pPr marL="514350" indent="-514350">
              <a:buFont typeface="Calibri Light" panose="020F0302020204030204"/>
              <a:buAutoNum type="arabicPeriod"/>
            </a:pPr>
            <a:r>
              <a:rPr lang="fr-FR" dirty="0">
                <a:solidFill>
                  <a:schemeClr val="tx2"/>
                </a:solidFill>
                <a:latin typeface="Buxton Sketch"/>
              </a:rPr>
              <a:t>    ...comprenez bien le jeu...</a:t>
            </a:r>
          </a:p>
          <a:p>
            <a:pPr marL="514350" indent="-514350">
              <a:buFont typeface="Calibri Light" panose="020F0302020204030204"/>
              <a:buAutoNum type="arabicPeriod"/>
            </a:pPr>
            <a:r>
              <a:rPr lang="fr-FR" dirty="0">
                <a:solidFill>
                  <a:schemeClr val="tx2"/>
                </a:solidFill>
                <a:latin typeface="Buxton Sketch"/>
              </a:rPr>
              <a:t>    Des questions ? Demandez à un animateur !</a:t>
            </a:r>
          </a:p>
        </p:txBody>
      </p:sp>
      <p:pic>
        <p:nvPicPr>
          <p:cNvPr id="5" name="Picture 4">
            <a:extLst>
              <a:ext uri="{FF2B5EF4-FFF2-40B4-BE49-F238E27FC236}">
                <a16:creationId xmlns:a16="http://schemas.microsoft.com/office/drawing/2014/main" id="{9BF503F3-78CF-43A2-9822-F872FD4D42ED}"/>
              </a:ext>
            </a:extLst>
          </p:cNvPr>
          <p:cNvPicPr>
            <a:picLocks noChangeAspect="1"/>
          </p:cNvPicPr>
          <p:nvPr/>
        </p:nvPicPr>
        <p:blipFill rotWithShape="1">
          <a:blip r:embed="rId3"/>
          <a:srcRect l="12462" t="20513" r="21769"/>
          <a:stretch/>
        </p:blipFill>
        <p:spPr>
          <a:xfrm rot="21348241">
            <a:off x="7839036" y="3869396"/>
            <a:ext cx="3818388" cy="2595834"/>
          </a:xfrm>
          <a:prstGeom prst="rect">
            <a:avLst/>
          </a:prstGeom>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C5E3E46A-DC80-4342-8713-B80FBFED1A4E}"/>
              </a:ext>
            </a:extLst>
          </p:cNvPr>
          <p:cNvGrpSpPr/>
          <p:nvPr/>
        </p:nvGrpSpPr>
        <p:grpSpPr>
          <a:xfrm rot="282458">
            <a:off x="7005988" y="204154"/>
            <a:ext cx="5084909" cy="2672804"/>
            <a:chOff x="6987510" y="168071"/>
            <a:chExt cx="5084909" cy="2672804"/>
          </a:xfrm>
          <a:effectLst>
            <a:outerShdw blurRad="50800" dist="38100" dir="2700000" algn="tl" rotWithShape="0">
              <a:prstClr val="black">
                <a:alpha val="40000"/>
              </a:prstClr>
            </a:outerShdw>
          </a:effectLst>
        </p:grpSpPr>
        <p:sp>
          <p:nvSpPr>
            <p:cNvPr id="4" name="Rectangle: Folded Corner 3">
              <a:extLst>
                <a:ext uri="{FF2B5EF4-FFF2-40B4-BE49-F238E27FC236}">
                  <a16:creationId xmlns:a16="http://schemas.microsoft.com/office/drawing/2014/main" id="{8962A867-44BB-43EB-A789-5761A430E8AF}"/>
                </a:ext>
              </a:extLst>
            </p:cNvPr>
            <p:cNvSpPr/>
            <p:nvPr/>
          </p:nvSpPr>
          <p:spPr>
            <a:xfrm>
              <a:off x="6987510" y="168071"/>
              <a:ext cx="5084909" cy="2672804"/>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fr-FR" sz="2000" dirty="0">
                  <a:solidFill>
                    <a:schemeClr val="tx1"/>
                  </a:solidFill>
                  <a:latin typeface="Buxton Sketch" panose="03080500000500000004" pitchFamily="66" charset="0"/>
                </a:rPr>
                <a:t>Suivez votre progression dans ce tableau en ligne et comparez vos résultats avec ceux des autres équipes.</a:t>
              </a:r>
              <a:r>
                <a:rPr lang="en-US" sz="2000" dirty="0">
                  <a:solidFill>
                    <a:schemeClr val="tx1"/>
                  </a:solidFill>
                  <a:latin typeface="Buxton Sketch" panose="03080500000500000004" pitchFamily="66" charset="0"/>
                </a:rPr>
                <a:t>!</a:t>
              </a: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r>
                <a:rPr lang="en-US" sz="2000" dirty="0">
                  <a:solidFill>
                    <a:schemeClr val="tx1"/>
                  </a:solidFill>
                  <a:hlinkClick r:id="rId4"/>
                </a:rPr>
                <a:t>https://bit.ly/2Pr8nWS</a:t>
              </a:r>
              <a:endParaRPr lang="fr-FR" sz="2000" dirty="0">
                <a:solidFill>
                  <a:schemeClr val="tx1"/>
                </a:solidFill>
              </a:endParaRPr>
            </a:p>
          </p:txBody>
        </p:sp>
        <p:pic>
          <p:nvPicPr>
            <p:cNvPr id="6" name="Picture 5">
              <a:extLst>
                <a:ext uri="{FF2B5EF4-FFF2-40B4-BE49-F238E27FC236}">
                  <a16:creationId xmlns:a16="http://schemas.microsoft.com/office/drawing/2014/main" id="{F6567247-2882-45F9-983B-4B72B95B48A6}"/>
                </a:ext>
              </a:extLst>
            </p:cNvPr>
            <p:cNvPicPr>
              <a:picLocks noChangeAspect="1"/>
            </p:cNvPicPr>
            <p:nvPr/>
          </p:nvPicPr>
          <p:blipFill rotWithShape="1">
            <a:blip r:embed="rId5">
              <a:extLst>
                <a:ext uri="{28A0092B-C50C-407E-A947-70E740481C1C}">
                  <a14:useLocalDpi xmlns:a14="http://schemas.microsoft.com/office/drawing/2010/main" val="0"/>
                </a:ext>
              </a:extLst>
            </a:blip>
            <a:srcRect l="8517" t="9665" r="8261" b="9244"/>
            <a:stretch/>
          </p:blipFill>
          <p:spPr>
            <a:xfrm>
              <a:off x="8772434" y="846410"/>
              <a:ext cx="1529396" cy="1490222"/>
            </a:xfrm>
            <a:prstGeom prst="rect">
              <a:avLst/>
            </a:prstGeom>
          </p:spPr>
        </p:pic>
      </p:grpSp>
    </p:spTree>
    <p:extLst>
      <p:ext uri="{BB962C8B-B14F-4D97-AF65-F5344CB8AC3E}">
        <p14:creationId xmlns:p14="http://schemas.microsoft.com/office/powerpoint/2010/main" val="912236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1700E-8D91-4E43-8684-D31374DC68FA}"/>
              </a:ext>
            </a:extLst>
          </p:cNvPr>
          <p:cNvSpPr>
            <a:spLocks noGrp="1"/>
          </p:cNvSpPr>
          <p:nvPr>
            <p:ph type="title"/>
          </p:nvPr>
        </p:nvSpPr>
        <p:spPr>
          <a:xfrm>
            <a:off x="5131721" y="365125"/>
            <a:ext cx="6960867" cy="1532795"/>
          </a:xfrm>
        </p:spPr>
        <p:txBody>
          <a:bodyPr>
            <a:normAutofit/>
          </a:bodyPr>
          <a:lstStyle/>
          <a:p>
            <a:r>
              <a:rPr lang="en-US" dirty="0" err="1">
                <a:solidFill>
                  <a:schemeClr val="tx2"/>
                </a:solidFill>
                <a:latin typeface="Buxton Sketch"/>
              </a:rPr>
              <a:t>Niveau</a:t>
            </a:r>
            <a:r>
              <a:rPr lang="en-US" dirty="0">
                <a:solidFill>
                  <a:schemeClr val="tx2"/>
                </a:solidFill>
                <a:latin typeface="Buxton Sketch"/>
              </a:rPr>
              <a:t> 0, </a:t>
            </a:r>
            <a:r>
              <a:rPr lang="en-US" dirty="0" err="1">
                <a:solidFill>
                  <a:schemeClr val="tx2"/>
                </a:solidFill>
                <a:latin typeface="Buxton Sketch"/>
              </a:rPr>
              <a:t>découverte</a:t>
            </a:r>
            <a:r>
              <a:rPr lang="en-US" dirty="0">
                <a:solidFill>
                  <a:schemeClr val="tx2"/>
                </a:solidFill>
                <a:latin typeface="Buxton Sketch"/>
              </a:rPr>
              <a:t> du jeu</a:t>
            </a:r>
            <a:br>
              <a:rPr lang="en-US" dirty="0">
                <a:latin typeface="Buxton Sketch" panose="03080500000500000004" pitchFamily="66" charset="0"/>
              </a:rPr>
            </a:br>
            <a:endParaRPr lang="fr-FR" dirty="0">
              <a:solidFill>
                <a:schemeClr val="tx2"/>
              </a:solidFill>
              <a:latin typeface="Buxton Sketch" panose="03080500000500000004" pitchFamily="66" charset="0"/>
            </a:endParaRPr>
          </a:p>
        </p:txBody>
      </p:sp>
      <p:pic>
        <p:nvPicPr>
          <p:cNvPr id="6" name="Image 5">
            <a:extLst>
              <a:ext uri="{FF2B5EF4-FFF2-40B4-BE49-F238E27FC236}">
                <a16:creationId xmlns:a16="http://schemas.microsoft.com/office/drawing/2014/main" id="{982E42A1-9107-4616-F481-4791A7D46274}"/>
              </a:ext>
            </a:extLst>
          </p:cNvPr>
          <p:cNvPicPr>
            <a:picLocks noChangeAspect="1"/>
          </p:cNvPicPr>
          <p:nvPr/>
        </p:nvPicPr>
        <p:blipFill>
          <a:blip r:embed="rId3"/>
          <a:stretch>
            <a:fillRect/>
          </a:stretch>
        </p:blipFill>
        <p:spPr>
          <a:xfrm rot="21156039">
            <a:off x="479997" y="414616"/>
            <a:ext cx="4329464" cy="6190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34B17C51-639C-4148-A164-1394FD5D7A67}"/>
              </a:ext>
            </a:extLst>
          </p:cNvPr>
          <p:cNvSpPr>
            <a:spLocks noGrp="1"/>
          </p:cNvSpPr>
          <p:nvPr>
            <p:ph idx="1"/>
          </p:nvPr>
        </p:nvSpPr>
        <p:spPr>
          <a:xfrm>
            <a:off x="5131721" y="1825625"/>
            <a:ext cx="6960867" cy="5031606"/>
          </a:xfrm>
        </p:spPr>
        <p:txBody>
          <a:bodyPr vert="horz" lIns="91440" tIns="45720" rIns="91440" bIns="45720" rtlCol="0" anchor="t">
            <a:normAutofit fontScale="92500" lnSpcReduction="10000"/>
          </a:bodyPr>
          <a:lstStyle/>
          <a:p>
            <a:pPr marL="742950" indent="-742950">
              <a:buAutoNum type="arabicPeriod"/>
            </a:pPr>
            <a:r>
              <a:rPr lang="fr-FR" sz="2500" dirty="0">
                <a:solidFill>
                  <a:schemeClr val="tx2"/>
                </a:solidFill>
                <a:latin typeface="Buxton Sketch"/>
              </a:rPr>
              <a:t>Commençons tous ensemble !</a:t>
            </a:r>
          </a:p>
          <a:p>
            <a:pPr marL="742950" indent="-742950">
              <a:buAutoNum type="arabicPeriod"/>
            </a:pPr>
            <a:endParaRPr lang="fr-FR" sz="2500" dirty="0">
              <a:solidFill>
                <a:schemeClr val="tx2"/>
              </a:solidFill>
              <a:latin typeface="Buxton Sketch"/>
            </a:endParaRPr>
          </a:p>
          <a:p>
            <a:pPr marL="742950" indent="-742950">
              <a:buAutoNum type="arabicPeriod"/>
            </a:pPr>
            <a:r>
              <a:rPr lang="fr-FR" sz="2500" dirty="0">
                <a:solidFill>
                  <a:schemeClr val="tx2"/>
                </a:solidFill>
                <a:latin typeface="Buxton Sketch"/>
              </a:rPr>
              <a:t>Le joueur de production suit les fonctionnalités !</a:t>
            </a:r>
          </a:p>
          <a:p>
            <a:pPr marL="742950" indent="-742950">
              <a:buAutoNum type="arabicPeriod"/>
            </a:pPr>
            <a:endParaRPr lang="fr-FR" sz="2500" dirty="0">
              <a:solidFill>
                <a:schemeClr val="tx2"/>
              </a:solidFill>
              <a:latin typeface="Buxton Sketch"/>
            </a:endParaRPr>
          </a:p>
          <a:p>
            <a:pPr marL="742950" indent="-742950">
              <a:buAutoNum type="arabicPeriod"/>
            </a:pPr>
            <a:r>
              <a:rPr lang="fr-FR" sz="2500" dirty="0">
                <a:solidFill>
                  <a:schemeClr val="tx2"/>
                </a:solidFill>
                <a:latin typeface="Buxton Sketch"/>
              </a:rPr>
              <a:t>À chaque tour, de droite à gauche, les joueurs tirent des éléments de travail dans leur colonne si des tickets sont présents dans la colonne précédente.</a:t>
            </a:r>
          </a:p>
          <a:p>
            <a:pPr marL="742950" indent="-742950">
              <a:buAutoNum type="arabicPeriod"/>
            </a:pPr>
            <a:endParaRPr lang="fr-FR" sz="2500" dirty="0">
              <a:solidFill>
                <a:schemeClr val="tx2"/>
              </a:solidFill>
              <a:latin typeface="Buxton Sketch"/>
            </a:endParaRPr>
          </a:p>
          <a:p>
            <a:pPr marL="742950" indent="-742950">
              <a:buAutoNum type="arabicPeriod"/>
            </a:pPr>
            <a:r>
              <a:rPr lang="fr-FR" sz="2500" dirty="0">
                <a:solidFill>
                  <a:schemeClr val="tx2"/>
                </a:solidFill>
                <a:latin typeface="Buxton Sketch"/>
              </a:rPr>
              <a:t>Faisons les premiers tours ensemble...</a:t>
            </a:r>
          </a:p>
          <a:p>
            <a:pPr marL="742950" indent="-742950">
              <a:buAutoNum type="arabicPeriod"/>
            </a:pPr>
            <a:endParaRPr lang="fr-FR" sz="2500" dirty="0">
              <a:solidFill>
                <a:schemeClr val="tx2"/>
              </a:solidFill>
              <a:latin typeface="Buxton Sketch"/>
            </a:endParaRPr>
          </a:p>
          <a:p>
            <a:pPr marL="742950" indent="-742950">
              <a:buAutoNum type="arabicPeriod"/>
            </a:pPr>
            <a:r>
              <a:rPr lang="fr-FR" sz="2500" dirty="0">
                <a:solidFill>
                  <a:schemeClr val="tx2"/>
                </a:solidFill>
                <a:latin typeface="Buxton Sketch"/>
              </a:rPr>
              <a:t>D’ici le 15e tour, le travail peut être envoyé en production. Il est temps de pratiquer une version sans contenu (</a:t>
            </a:r>
            <a:r>
              <a:rPr lang="fr-FR" sz="2500" dirty="0" err="1">
                <a:solidFill>
                  <a:schemeClr val="tx2"/>
                </a:solidFill>
                <a:latin typeface="Buxton Sketch"/>
              </a:rPr>
              <a:t>blank</a:t>
            </a:r>
            <a:r>
              <a:rPr lang="fr-FR" sz="2500" dirty="0">
                <a:solidFill>
                  <a:schemeClr val="tx2"/>
                </a:solidFill>
                <a:latin typeface="Buxton Sketch"/>
              </a:rPr>
              <a:t> release).</a:t>
            </a:r>
            <a:endParaRPr lang="en-US" sz="2500" dirty="0">
              <a:solidFill>
                <a:schemeClr val="tx2"/>
              </a:solidFill>
              <a:latin typeface="Buxton Sketch"/>
            </a:endParaRPr>
          </a:p>
        </p:txBody>
      </p:sp>
      <p:sp>
        <p:nvSpPr>
          <p:cNvPr id="7" name="Rectangle: Folded Corner 3">
            <a:extLst>
              <a:ext uri="{FF2B5EF4-FFF2-40B4-BE49-F238E27FC236}">
                <a16:creationId xmlns:a16="http://schemas.microsoft.com/office/drawing/2014/main" id="{1CF91A15-BD73-184D-B1E0-685A84787BE2}"/>
              </a:ext>
            </a:extLst>
          </p:cNvPr>
          <p:cNvSpPr/>
          <p:nvPr/>
        </p:nvSpPr>
        <p:spPr>
          <a:xfrm rot="282458">
            <a:off x="5466175" y="1512703"/>
            <a:ext cx="6350282" cy="3994201"/>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fr-FR" sz="2300" dirty="0">
                <a:solidFill>
                  <a:schemeClr val="tx2"/>
                </a:solidFill>
                <a:latin typeface="Buxton Sketch"/>
              </a:rPr>
              <a:t>Rappels et notes</a:t>
            </a:r>
          </a:p>
          <a:p>
            <a:pPr algn="ctr"/>
            <a:endParaRPr lang="fr-FR" sz="2300" dirty="0">
              <a:solidFill>
                <a:schemeClr val="tx2"/>
              </a:solidFill>
              <a:latin typeface="Buxton Sketch"/>
            </a:endParaRPr>
          </a:p>
          <a:p>
            <a:pPr marL="342900" indent="-342900">
              <a:buFont typeface="Arial" panose="020B0604020202020204" pitchFamily="34" charset="0"/>
              <a:buChar char="•"/>
            </a:pPr>
            <a:r>
              <a:rPr lang="fr-FR" sz="2300" dirty="0">
                <a:solidFill>
                  <a:schemeClr val="tx2"/>
                </a:solidFill>
                <a:latin typeface="Buxton Sketch"/>
              </a:rPr>
              <a:t>    Joueur de production : n'oubliez pas de suivre l'avancement de ce qui se passe !</a:t>
            </a:r>
          </a:p>
          <a:p>
            <a:pPr marL="342900" indent="-342900">
              <a:buFont typeface="Arial" panose="020B0604020202020204" pitchFamily="34" charset="0"/>
              <a:buChar char="•"/>
            </a:pPr>
            <a:r>
              <a:rPr lang="fr-FR" sz="2300" dirty="0">
                <a:solidFill>
                  <a:schemeClr val="tx2"/>
                </a:solidFill>
                <a:latin typeface="Buxton Sketch"/>
              </a:rPr>
              <a:t>    Il n'est pas recommandé d'entasser trop de travail dans les files d'attente.</a:t>
            </a:r>
          </a:p>
          <a:p>
            <a:pPr marL="342900" indent="-342900">
              <a:buFont typeface="Arial" panose="020B0604020202020204" pitchFamily="34" charset="0"/>
              <a:buChar char="•"/>
            </a:pPr>
            <a:r>
              <a:rPr lang="fr-FR" sz="2300" dirty="0">
                <a:solidFill>
                  <a:schemeClr val="tx2"/>
                </a:solidFill>
                <a:latin typeface="Buxton Sketch"/>
              </a:rPr>
              <a:t>    Lancez les dés pour chaque élément de travail, pas une seule fois par livraison ou fonctionnalité.</a:t>
            </a:r>
          </a:p>
          <a:p>
            <a:pPr marL="342900" indent="-342900">
              <a:buFont typeface="Arial" panose="020B0604020202020204" pitchFamily="34" charset="0"/>
              <a:buChar char="•"/>
            </a:pPr>
            <a:r>
              <a:rPr lang="fr-FR" sz="2300" dirty="0">
                <a:solidFill>
                  <a:schemeClr val="tx2"/>
                </a:solidFill>
                <a:latin typeface="Buxton Sketch"/>
              </a:rPr>
              <a:t>    En cas de doute : consultez les règles ou demandez à un animateur.</a:t>
            </a:r>
            <a:endParaRPr lang="fr-FR" sz="2000" dirty="0">
              <a:solidFill>
                <a:schemeClr val="tx2"/>
              </a:solidFill>
              <a:latin typeface="Buxton Sketch"/>
            </a:endParaRPr>
          </a:p>
        </p:txBody>
      </p:sp>
    </p:spTree>
    <p:extLst>
      <p:ext uri="{BB962C8B-B14F-4D97-AF65-F5344CB8AC3E}">
        <p14:creationId xmlns:p14="http://schemas.microsoft.com/office/powerpoint/2010/main" val="57316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6BECCF7BA03FE4087E93B49DDA6FEA0" ma:contentTypeVersion="15" ma:contentTypeDescription="Create a new document." ma:contentTypeScope="" ma:versionID="2fdcaa9298af01bf945106f7dcf807f3">
  <xsd:schema xmlns:xsd="http://www.w3.org/2001/XMLSchema" xmlns:xs="http://www.w3.org/2001/XMLSchema" xmlns:p="http://schemas.microsoft.com/office/2006/metadata/properties" xmlns:ns2="57937aae-7e05-4beb-820f-564ce0645bd5" xmlns:ns3="676980b8-8319-4a37-90f0-eae271dddc25" targetNamespace="http://schemas.microsoft.com/office/2006/metadata/properties" ma:root="true" ma:fieldsID="45eb8688b17a0aed7ee4ac19f9aee999" ns2:_="" ns3:_="">
    <xsd:import namespace="57937aae-7e05-4beb-820f-564ce0645bd5"/>
    <xsd:import namespace="676980b8-8319-4a37-90f0-eae271dddc2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937aae-7e05-4beb-820f-564ce0645bd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6980b8-8319-4a37-90f0-eae271dddc2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4082C1-F1A5-4551-B17F-C522E465AC2F}">
  <ds:schemaRefs>
    <ds:schemaRef ds:uri="57937aae-7e05-4beb-820f-564ce0645bd5"/>
    <ds:schemaRef ds:uri="http://purl.org/dc/terms/"/>
    <ds:schemaRef ds:uri="676980b8-8319-4a37-90f0-eae271dddc25"/>
    <ds:schemaRef ds:uri="http://www.w3.org/XML/1998/namespace"/>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7382ACB-DB43-427A-BBB4-A7AA47B2C1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937aae-7e05-4beb-820f-564ce0645bd5"/>
    <ds:schemaRef ds:uri="676980b8-8319-4a37-90f0-eae271dddc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129E308-B370-4ADD-904C-DF1D6E984C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3522</TotalTime>
  <Words>3191</Words>
  <Application>Microsoft Office PowerPoint</Application>
  <PresentationFormat>Grand écran</PresentationFormat>
  <Paragraphs>302</Paragraphs>
  <Slides>22</Slides>
  <Notes>13</Notes>
  <HiddenSlides>2</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Buxton Sketch</vt:lpstr>
      <vt:lpstr>Cabin</vt:lpstr>
      <vt:lpstr>Calibri</vt:lpstr>
      <vt:lpstr>Calibri Light</vt:lpstr>
      <vt:lpstr>office theme</vt:lpstr>
      <vt:lpstr>The built-in quality game!</vt:lpstr>
      <vt:lpstr>2000+ teammates 500+ developers</vt:lpstr>
      <vt:lpstr>Penses-y, puis écris-le !</vt:lpstr>
      <vt:lpstr>Casse-tête pour un expert</vt:lpstr>
      <vt:lpstr>Présentation PowerPoint</vt:lpstr>
      <vt:lpstr>Présentation PowerPoint</vt:lpstr>
      <vt:lpstr>Présentation PowerPoint</vt:lpstr>
      <vt:lpstr>Commençons à jouer !</vt:lpstr>
      <vt:lpstr>Niveau 0, découverte du jeu </vt:lpstr>
      <vt:lpstr>Niveau 1, on joue pour de vrai !</vt:lpstr>
      <vt:lpstr>Niveau 2</vt:lpstr>
      <vt:lpstr>Apprentissages</vt:lpstr>
      <vt:lpstr>Présentation PowerPoint</vt:lpstr>
      <vt:lpstr>A emporter…</vt:lpstr>
      <vt:lpstr>Le framework Cynefin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built-in quality game!</dc:title>
  <dc:creator>BOURGAU Philippe</dc:creator>
  <cp:lastModifiedBy>Alexandre</cp:lastModifiedBy>
  <cp:revision>10</cp:revision>
  <dcterms:created xsi:type="dcterms:W3CDTF">2019-10-26T05:34:55Z</dcterms:created>
  <dcterms:modified xsi:type="dcterms:W3CDTF">2025-05-07T20:15:41Z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0x010100C6BECCF7BA03FE4087E93B49DDA6FEA0</vt:lpwstr>
  </property>
</Properties>
</file>